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368" r:id="rId3"/>
    <p:sldId id="308" r:id="rId4"/>
    <p:sldId id="364" r:id="rId5"/>
    <p:sldId id="274" r:id="rId6"/>
    <p:sldId id="289" r:id="rId7"/>
    <p:sldId id="287" r:id="rId8"/>
    <p:sldId id="290" r:id="rId9"/>
    <p:sldId id="292" r:id="rId10"/>
    <p:sldId id="294" r:id="rId11"/>
    <p:sldId id="293" r:id="rId12"/>
    <p:sldId id="291" r:id="rId13"/>
    <p:sldId id="300" r:id="rId14"/>
    <p:sldId id="305" r:id="rId15"/>
    <p:sldId id="302" r:id="rId16"/>
    <p:sldId id="354" r:id="rId17"/>
    <p:sldId id="303" r:id="rId18"/>
    <p:sldId id="304" r:id="rId19"/>
    <p:sldId id="339" r:id="rId20"/>
    <p:sldId id="365" r:id="rId21"/>
    <p:sldId id="366" r:id="rId22"/>
    <p:sldId id="333" r:id="rId23"/>
    <p:sldId id="332" r:id="rId24"/>
    <p:sldId id="370" r:id="rId25"/>
    <p:sldId id="336" r:id="rId26"/>
    <p:sldId id="353" r:id="rId27"/>
    <p:sldId id="349" r:id="rId28"/>
    <p:sldId id="331" r:id="rId29"/>
    <p:sldId id="334" r:id="rId30"/>
    <p:sldId id="352" r:id="rId31"/>
    <p:sldId id="367" r:id="rId32"/>
    <p:sldId id="358" r:id="rId33"/>
    <p:sldId id="361" r:id="rId34"/>
    <p:sldId id="329" r:id="rId35"/>
    <p:sldId id="265" r:id="rId36"/>
    <p:sldId id="36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EB701D"/>
    <a:srgbClr val="EBEDF2"/>
    <a:srgbClr val="FFCF52"/>
    <a:srgbClr val="FDF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3" autoAdjust="0"/>
    <p:restoredTop sz="78759" autoAdjust="0"/>
  </p:normalViewPr>
  <p:slideViewPr>
    <p:cSldViewPr snapToGrid="0" showGuides="1">
      <p:cViewPr>
        <p:scale>
          <a:sx n="85" d="100"/>
          <a:sy n="85" d="100"/>
        </p:scale>
        <p:origin x="1149" y="147"/>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151FA-B384-F346-B249-1C7606628C41}" type="datetimeFigureOut">
              <a:rPr lang="en-US" smtClean="0"/>
              <a:t>3/19/2017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1ED4-E08A-FF4A-9171-536F7D3746E6}" type="slidenum">
              <a:rPr lang="en-US" smtClean="0"/>
              <a:t>‹#›</a:t>
            </a:fld>
            <a:endParaRPr lang="en-US"/>
          </a:p>
        </p:txBody>
      </p:sp>
    </p:spTree>
    <p:extLst>
      <p:ext uri="{BB962C8B-B14F-4D97-AF65-F5344CB8AC3E}">
        <p14:creationId xmlns:p14="http://schemas.microsoft.com/office/powerpoint/2010/main" val="16899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1</a:t>
            </a:fld>
            <a:endParaRPr lang="en-US"/>
          </a:p>
        </p:txBody>
      </p:sp>
    </p:spTree>
    <p:extLst>
      <p:ext uri="{BB962C8B-B14F-4D97-AF65-F5344CB8AC3E}">
        <p14:creationId xmlns:p14="http://schemas.microsoft.com/office/powerpoint/2010/main" val="347115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Connecting with and understanding customers and what they want, establishing loyalty in an age when everything can be compared online</a:t>
            </a:r>
          </a:p>
        </p:txBody>
      </p:sp>
      <p:sp>
        <p:nvSpPr>
          <p:cNvPr id="4" name="Slide Number Placeholder 3"/>
          <p:cNvSpPr>
            <a:spLocks noGrp="1"/>
          </p:cNvSpPr>
          <p:nvPr>
            <p:ph type="sldNum" sz="quarter" idx="10"/>
          </p:nvPr>
        </p:nvSpPr>
        <p:spPr/>
        <p:txBody>
          <a:bodyPr/>
          <a:lstStyle/>
          <a:p>
            <a:fld id="{2A831ED4-E08A-FF4A-9171-536F7D3746E6}" type="slidenum">
              <a:rPr lang="en-US" smtClean="0"/>
              <a:t>10</a:t>
            </a:fld>
            <a:endParaRPr lang="en-US"/>
          </a:p>
        </p:txBody>
      </p:sp>
    </p:spTree>
    <p:extLst>
      <p:ext uri="{BB962C8B-B14F-4D97-AF65-F5344CB8AC3E}">
        <p14:creationId xmlns:p14="http://schemas.microsoft.com/office/powerpoint/2010/main" val="2491264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Social mission, such as improving educational outcomes</a:t>
            </a:r>
          </a:p>
        </p:txBody>
      </p:sp>
      <p:sp>
        <p:nvSpPr>
          <p:cNvPr id="4" name="Slide Number Placeholder 3"/>
          <p:cNvSpPr>
            <a:spLocks noGrp="1"/>
          </p:cNvSpPr>
          <p:nvPr>
            <p:ph type="sldNum" sz="quarter" idx="10"/>
          </p:nvPr>
        </p:nvSpPr>
        <p:spPr/>
        <p:txBody>
          <a:bodyPr/>
          <a:lstStyle/>
          <a:p>
            <a:fld id="{2A831ED4-E08A-FF4A-9171-536F7D3746E6}" type="slidenum">
              <a:rPr lang="en-US" smtClean="0"/>
              <a:t>11</a:t>
            </a:fld>
            <a:endParaRPr lang="en-US"/>
          </a:p>
        </p:txBody>
      </p:sp>
    </p:spTree>
    <p:extLst>
      <p:ext uri="{BB962C8B-B14F-4D97-AF65-F5344CB8AC3E}">
        <p14:creationId xmlns:p14="http://schemas.microsoft.com/office/powerpoint/2010/main" val="382865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12</a:t>
            </a:fld>
            <a:endParaRPr lang="en-US"/>
          </a:p>
        </p:txBody>
      </p:sp>
    </p:spTree>
    <p:extLst>
      <p:ext uri="{BB962C8B-B14F-4D97-AF65-F5344CB8AC3E}">
        <p14:creationId xmlns:p14="http://schemas.microsoft.com/office/powerpoint/2010/main" val="161317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b="0" dirty="0"/>
              <a:t>What</a:t>
            </a:r>
            <a:r>
              <a:rPr lang="en-US" b="0" baseline="0" dirty="0"/>
              <a:t> percentage of your IT organization’s time is spent solving your business problems?</a:t>
            </a:r>
            <a:endParaRPr lang="en-US" b="0" dirty="0"/>
          </a:p>
        </p:txBody>
      </p:sp>
      <p:sp>
        <p:nvSpPr>
          <p:cNvPr id="4" name="Slide Number Placeholder 3"/>
          <p:cNvSpPr>
            <a:spLocks noGrp="1"/>
          </p:cNvSpPr>
          <p:nvPr>
            <p:ph type="sldNum" sz="quarter" idx="10"/>
          </p:nvPr>
        </p:nvSpPr>
        <p:spPr/>
        <p:txBody>
          <a:bodyPr/>
          <a:lstStyle/>
          <a:p>
            <a:fld id="{2A831ED4-E08A-FF4A-9171-536F7D3746E6}" type="slidenum">
              <a:rPr lang="en-US" smtClean="0"/>
              <a:t>13</a:t>
            </a:fld>
            <a:endParaRPr lang="en-US"/>
          </a:p>
        </p:txBody>
      </p:sp>
    </p:spTree>
    <p:extLst>
      <p:ext uri="{BB962C8B-B14F-4D97-AF65-F5344CB8AC3E}">
        <p14:creationId xmlns:p14="http://schemas.microsoft.com/office/powerpoint/2010/main" val="1329962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effectLst/>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  Under a DevOps model, development and operations teams are no longer “siloed.”</a:t>
            </a:r>
          </a:p>
          <a:p>
            <a:endParaRPr lang="en-US" dirty="0">
              <a:effectLst/>
            </a:endParaRPr>
          </a:p>
          <a:p>
            <a:r>
              <a:rPr lang="en-US" dirty="0">
                <a:effectLst/>
              </a:rPr>
              <a:t>8-9 years</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14</a:t>
            </a:fld>
            <a:endParaRPr lang="en-US"/>
          </a:p>
        </p:txBody>
      </p:sp>
    </p:spTree>
    <p:extLst>
      <p:ext uri="{BB962C8B-B14F-4D97-AF65-F5344CB8AC3E}">
        <p14:creationId xmlns:p14="http://schemas.microsoft.com/office/powerpoint/2010/main" val="3708270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Associations</a:t>
            </a:r>
            <a:r>
              <a:rPr lang="en-US"/>
              <a:t>? Bunsen</a:t>
            </a:r>
            <a:r>
              <a:rPr lang="en-US" baseline="0"/>
              <a:t> </a:t>
            </a:r>
            <a:r>
              <a:rPr lang="en-US" baseline="0" dirty="0"/>
              <a:t>burners?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15</a:t>
            </a:fld>
            <a:endParaRPr lang="en-US"/>
          </a:p>
        </p:txBody>
      </p:sp>
    </p:spTree>
    <p:extLst>
      <p:ext uri="{BB962C8B-B14F-4D97-AF65-F5344CB8AC3E}">
        <p14:creationId xmlns:p14="http://schemas.microsoft.com/office/powerpoint/2010/main" val="703600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Chemical reaction. High energy to low energy state, note activation energy required</a:t>
            </a:r>
          </a:p>
        </p:txBody>
      </p:sp>
      <p:sp>
        <p:nvSpPr>
          <p:cNvPr id="4" name="Slide Number Placeholder 3"/>
          <p:cNvSpPr>
            <a:spLocks noGrp="1"/>
          </p:cNvSpPr>
          <p:nvPr>
            <p:ph type="sldNum" sz="quarter" idx="10"/>
          </p:nvPr>
        </p:nvSpPr>
        <p:spPr/>
        <p:txBody>
          <a:bodyPr/>
          <a:lstStyle/>
          <a:p>
            <a:fld id="{2A831ED4-E08A-FF4A-9171-536F7D3746E6}" type="slidenum">
              <a:rPr lang="en-US" smtClean="0"/>
              <a:t>16</a:t>
            </a:fld>
            <a:endParaRPr lang="en-US"/>
          </a:p>
        </p:txBody>
      </p:sp>
    </p:spTree>
    <p:extLst>
      <p:ext uri="{BB962C8B-B14F-4D97-AF65-F5344CB8AC3E}">
        <p14:creationId xmlns:p14="http://schemas.microsoft.com/office/powerpoint/2010/main" val="154380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Useful analogy for IT change and moving from current state to better state</a:t>
            </a:r>
          </a:p>
        </p:txBody>
      </p:sp>
      <p:sp>
        <p:nvSpPr>
          <p:cNvPr id="4" name="Slide Number Placeholder 3"/>
          <p:cNvSpPr>
            <a:spLocks noGrp="1"/>
          </p:cNvSpPr>
          <p:nvPr>
            <p:ph type="sldNum" sz="quarter" idx="10"/>
          </p:nvPr>
        </p:nvSpPr>
        <p:spPr/>
        <p:txBody>
          <a:bodyPr/>
          <a:lstStyle/>
          <a:p>
            <a:fld id="{2A831ED4-E08A-FF4A-9171-536F7D3746E6}" type="slidenum">
              <a:rPr lang="en-US" smtClean="0"/>
              <a:t>17</a:t>
            </a:fld>
            <a:endParaRPr lang="en-US"/>
          </a:p>
        </p:txBody>
      </p:sp>
    </p:spTree>
    <p:extLst>
      <p:ext uri="{BB962C8B-B14F-4D97-AF65-F5344CB8AC3E}">
        <p14:creationId xmlns:p14="http://schemas.microsoft.com/office/powerpoint/2010/main" val="345126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Catalyst reduces time and energy required for change</a:t>
            </a:r>
          </a:p>
        </p:txBody>
      </p:sp>
      <p:sp>
        <p:nvSpPr>
          <p:cNvPr id="4" name="Slide Number Placeholder 3"/>
          <p:cNvSpPr>
            <a:spLocks noGrp="1"/>
          </p:cNvSpPr>
          <p:nvPr>
            <p:ph type="sldNum" sz="quarter" idx="10"/>
          </p:nvPr>
        </p:nvSpPr>
        <p:spPr/>
        <p:txBody>
          <a:bodyPr/>
          <a:lstStyle/>
          <a:p>
            <a:fld id="{2A831ED4-E08A-FF4A-9171-536F7D3746E6}" type="slidenum">
              <a:rPr lang="en-US" smtClean="0"/>
              <a:t>18</a:t>
            </a:fld>
            <a:endParaRPr lang="en-US"/>
          </a:p>
        </p:txBody>
      </p:sp>
    </p:spTree>
    <p:extLst>
      <p:ext uri="{BB962C8B-B14F-4D97-AF65-F5344CB8AC3E}">
        <p14:creationId xmlns:p14="http://schemas.microsoft.com/office/powerpoint/2010/main" val="263303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Jack’s going to talk more about what we mean when we’re talking about </a:t>
            </a:r>
            <a:r>
              <a:rPr lang="en-US" dirty="0" err="1"/>
              <a:t>serverless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19</a:t>
            </a:fld>
            <a:endParaRPr lang="en-US"/>
          </a:p>
        </p:txBody>
      </p:sp>
    </p:spTree>
    <p:extLst>
      <p:ext uri="{BB962C8B-B14F-4D97-AF65-F5344CB8AC3E}">
        <p14:creationId xmlns:p14="http://schemas.microsoft.com/office/powerpoint/2010/main" val="247641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2</a:t>
            </a:fld>
            <a:endParaRPr lang="en-US"/>
          </a:p>
        </p:txBody>
      </p:sp>
    </p:spTree>
    <p:extLst>
      <p:ext uri="{BB962C8B-B14F-4D97-AF65-F5344CB8AC3E}">
        <p14:creationId xmlns:p14="http://schemas.microsoft.com/office/powerpoint/2010/main" val="1775265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serverless</a:t>
            </a:r>
            <a:r>
              <a:rPr lang="en-US" baseline="0" dirty="0"/>
              <a:t> is the catalyst, what’s serverless?</a:t>
            </a:r>
            <a:endParaRPr lang="en-US" dirty="0"/>
          </a:p>
          <a:p>
            <a:endParaRPr lang="en-US" dirty="0"/>
          </a:p>
          <a:p>
            <a:r>
              <a:rPr lang="en-US" dirty="0"/>
              <a:t>First of all, spoiler alert. Yes, there are still servers.</a:t>
            </a:r>
            <a:r>
              <a:rPr lang="en-US" baseline="0" dirty="0"/>
              <a:t> While we all agree on that, the exact definition is a bit fuzzier.</a:t>
            </a:r>
          </a:p>
          <a:p>
            <a:endParaRPr lang="en-US" dirty="0"/>
          </a:p>
          <a:p>
            <a:r>
              <a:rPr lang="en-US" baseline="0" dirty="0"/>
              <a:t>So for the purposes of today’s discussion, when we say ‘serverless’, we mean a combination of three things:</a:t>
            </a:r>
          </a:p>
          <a:p>
            <a:endParaRPr lang="en-US" baseline="0" dirty="0"/>
          </a:p>
          <a:p>
            <a:pPr marL="228600" indent="-228600">
              <a:buAutoNum type="arabicParenR"/>
            </a:pPr>
            <a:r>
              <a:rPr lang="en-US" baseline="0" dirty="0"/>
              <a:t>Short-lived functions that come into existence when requested, execute business logic, then disappear. You only pay for them when they are being used. AWS refers to this as ‘scalability as a service’, which is a great way to think about it</a:t>
            </a:r>
          </a:p>
          <a:p>
            <a:pPr marL="228600" indent="-228600">
              <a:buAutoNum type="arabicParenR"/>
            </a:pPr>
            <a:endParaRPr lang="en-US" baseline="0" dirty="0"/>
          </a:p>
          <a:p>
            <a:pPr marL="228600" indent="-228600">
              <a:buAutoNum type="arabicParenR"/>
            </a:pPr>
            <a:r>
              <a:rPr lang="en-US" baseline="0" dirty="0"/>
              <a:t>Managed services. Any tech professional knows that it takes a lot to keep an enterprise database performing the way you expect it to, or that DNS servers don’t configure themselves. In the world of managed services, however, they mostly do.</a:t>
            </a:r>
          </a:p>
          <a:p>
            <a:pPr marL="228600" indent="-228600">
              <a:buAutoNum type="arabicParenR"/>
            </a:pPr>
            <a:endParaRPr lang="en-US" baseline="0" dirty="0"/>
          </a:p>
          <a:p>
            <a:pPr marL="228600" indent="-228600">
              <a:buAutoNum type="arabicParenR"/>
            </a:pPr>
            <a:r>
              <a:rPr lang="en-US" dirty="0"/>
              <a:t>Lastly,</a:t>
            </a:r>
            <a:r>
              <a:rPr lang="en-US" baseline="0" dirty="0"/>
              <a:t> the s</a:t>
            </a:r>
            <a:r>
              <a:rPr lang="en-US" dirty="0"/>
              <a:t>upporting</a:t>
            </a:r>
            <a:r>
              <a:rPr lang="en-US" baseline="0" dirty="0"/>
              <a:t> tools and Frameworks that make developing in this brave new world a bit easier.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20</a:t>
            </a:fld>
            <a:endParaRPr lang="en-US"/>
          </a:p>
        </p:txBody>
      </p:sp>
    </p:spTree>
    <p:extLst>
      <p:ext uri="{BB962C8B-B14F-4D97-AF65-F5344CB8AC3E}">
        <p14:creationId xmlns:p14="http://schemas.microsoft.com/office/powerpoint/2010/main" val="76365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That definition translates to some distinct services and providers</a:t>
            </a:r>
            <a:r>
              <a:rPr lang="en-US" baseline="0" dirty="0"/>
              <a:t>:</a:t>
            </a:r>
          </a:p>
          <a:p>
            <a:endParaRPr lang="en-US" baseline="0" dirty="0"/>
          </a:p>
          <a:p>
            <a:r>
              <a:rPr lang="en-US" baseline="0" dirty="0"/>
              <a:t>In the function space, AWS offers Lambda and Microsoft offers Azure Functions. At the moment, each is limited to a subset of the programming languages available, but we expect the number of supported languages to expand over time.</a:t>
            </a:r>
          </a:p>
          <a:p>
            <a:endParaRPr lang="en-US" baseline="0" dirty="0"/>
          </a:p>
          <a:p>
            <a:r>
              <a:rPr lang="en-US" baseline="0" dirty="0"/>
              <a:t>In the managed services space, both AWS and Microsoft offer a range of services across compute, database, storage, and networking. Popular offerings that fit this model from AWS include DynamoDB, S3, and API Gateway/Route 53.</a:t>
            </a:r>
          </a:p>
          <a:p>
            <a:endParaRPr lang="en-US" baseline="0" dirty="0"/>
          </a:p>
          <a:p>
            <a:r>
              <a:rPr lang="en-US" baseline="0" dirty="0"/>
              <a:t>Finally, the Serverless Framework, an open source tool from Serverless </a:t>
            </a:r>
            <a:r>
              <a:rPr lang="en-US" baseline="0" dirty="0" err="1"/>
              <a:t>Inc</a:t>
            </a:r>
            <a:r>
              <a:rPr lang="en-US" baseline="0" dirty="0"/>
              <a:t>, is our favorite for the build/deploy/test loop. Others exist, but this is the one we know the best right now.</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a:t>
            </a:r>
            <a:r>
              <a:rPr lang="en-US" baseline="0" dirty="0"/>
              <a:t>does this combination of technologies mean for keeping me focused on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21</a:t>
            </a:fld>
            <a:endParaRPr lang="en-US"/>
          </a:p>
        </p:txBody>
      </p:sp>
    </p:spTree>
    <p:extLst>
      <p:ext uri="{BB962C8B-B14F-4D97-AF65-F5344CB8AC3E}">
        <p14:creationId xmlns:p14="http://schemas.microsoft.com/office/powerpoint/2010/main" val="1877953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we’ve all heard about DevOps OZ, but getting</a:t>
            </a:r>
            <a:r>
              <a:rPr lang="en-US" baseline="0" dirty="0"/>
              <a:t> there has remained elusive for many of us. </a:t>
            </a:r>
          </a:p>
          <a:p>
            <a:endParaRPr lang="en-US" baseline="0" dirty="0"/>
          </a:p>
          <a:p>
            <a:r>
              <a:rPr lang="en-US" baseline="0" dirty="0"/>
              <a:t>Why is that?</a:t>
            </a:r>
          </a:p>
          <a:p>
            <a:endParaRPr lang="en-US" baseline="0" dirty="0"/>
          </a:p>
          <a:p>
            <a:r>
              <a:rPr lang="en-US" baseline="0" dirty="0"/>
              <a:t>Despite some great tooling out there to make infrastructure automation easier, you still have to do infrastructure automation. Tools like Chef, </a:t>
            </a:r>
            <a:r>
              <a:rPr lang="en-US" baseline="0" dirty="0" err="1"/>
              <a:t>Ansible</a:t>
            </a:r>
            <a:r>
              <a:rPr lang="en-US" baseline="0" dirty="0"/>
              <a:t>, and Puppet are powerful options in this space, but they require a blend of both deep infrastructure knowledge, and some non-trivial design, code dev and test, and release work.</a:t>
            </a:r>
          </a:p>
          <a:p>
            <a:endParaRPr lang="en-US" baseline="0" dirty="0"/>
          </a:p>
          <a:p>
            <a:r>
              <a:rPr lang="en-US" baseline="0" dirty="0"/>
              <a:t>Docker was a stride forward, but neither approach reduces the friction of doing things right.</a:t>
            </a:r>
          </a:p>
          <a:p>
            <a:endParaRPr lang="en-US" baseline="0" dirty="0"/>
          </a:p>
          <a:p>
            <a:r>
              <a:rPr lang="en-US" baseline="0" dirty="0"/>
              <a:t>We think serverless is the yellow-brick-road to DevOps because it makes doing the right thing the path of least resistance. The instruction set really couldn’t be much easier </a:t>
            </a:r>
            <a:r>
              <a:rPr lang="mr-IN" baseline="0" dirty="0"/>
              <a:t>–</a:t>
            </a:r>
            <a:r>
              <a:rPr lang="en-US" baseline="0" dirty="0"/>
              <a:t> follow the yellow brick road of serverless, and DevOps OZ will be right around the corner.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22</a:t>
            </a:fld>
            <a:endParaRPr lang="en-US"/>
          </a:p>
        </p:txBody>
      </p:sp>
    </p:spTree>
    <p:extLst>
      <p:ext uri="{BB962C8B-B14F-4D97-AF65-F5344CB8AC3E}">
        <p14:creationId xmlns:p14="http://schemas.microsoft.com/office/powerpoint/2010/main" val="1625816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serverless makes doing things the right way</a:t>
            </a:r>
            <a:r>
              <a:rPr lang="en-US" baseline="0" dirty="0"/>
              <a:t> </a:t>
            </a:r>
            <a:r>
              <a:rPr lang="en-US" dirty="0"/>
              <a:t>the easy way, one place we’ve seen that</a:t>
            </a:r>
            <a:r>
              <a:rPr lang="en-US" baseline="0" dirty="0"/>
              <a:t> to be truer than ever is when it comes to team size.</a:t>
            </a:r>
          </a:p>
          <a:p>
            <a:endParaRPr lang="en-US" baseline="0" dirty="0"/>
          </a:p>
          <a:p>
            <a:r>
              <a:rPr lang="en-US" baseline="0" dirty="0"/>
              <a:t>Large teams suffer from numerous dependencies and an explosion of possible communication paths. They’re too far removed from customer feedback to be able to course—correct in a reasonable amount of time.</a:t>
            </a:r>
          </a:p>
          <a:p>
            <a:endParaRPr lang="en-US" baseline="0" dirty="0"/>
          </a:p>
          <a:p>
            <a:r>
              <a:rPr lang="en-US" baseline="0" dirty="0"/>
              <a:t>In a serverless world, the benefits of small teams are more easily achievable. So much of the specialized knowledge required to run an enterprise is now the cloud provider’s responsibility.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Focus your people on the product, and avoid the temptation to load up on headcount. You’ll be glad you did.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23</a:t>
            </a:fld>
            <a:endParaRPr lang="en-US"/>
          </a:p>
        </p:txBody>
      </p:sp>
    </p:spTree>
    <p:extLst>
      <p:ext uri="{BB962C8B-B14F-4D97-AF65-F5344CB8AC3E}">
        <p14:creationId xmlns:p14="http://schemas.microsoft.com/office/powerpoint/2010/main" val="31777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serverless makes doing things the right way</a:t>
            </a:r>
            <a:r>
              <a:rPr lang="en-US" baseline="0" dirty="0"/>
              <a:t> </a:t>
            </a:r>
            <a:r>
              <a:rPr lang="en-US" dirty="0"/>
              <a:t>the easy way, one place we’ve seen that</a:t>
            </a:r>
            <a:r>
              <a:rPr lang="en-US" baseline="0" dirty="0"/>
              <a:t> to be truer than ever is when it comes to team size.</a:t>
            </a:r>
          </a:p>
          <a:p>
            <a:endParaRPr lang="en-US" baseline="0" dirty="0"/>
          </a:p>
          <a:p>
            <a:r>
              <a:rPr lang="en-US" baseline="0" dirty="0"/>
              <a:t>Large teams suffer from numerous dependencies and an explosion of possible communication paths. They’re too far removed from customer feedback to be able to course—correct in a reasonable amount of time.</a:t>
            </a:r>
          </a:p>
          <a:p>
            <a:endParaRPr lang="en-US" baseline="0" dirty="0"/>
          </a:p>
          <a:p>
            <a:r>
              <a:rPr lang="en-US" baseline="0" dirty="0"/>
              <a:t>In a serverless world, the benefits of small teams are more easily achievable. So much of the specialized knowledge required to run an enterprise is now the cloud provider’s responsibility.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Focus your people on the product, and avoid the temptation to load up on headcount. You’ll be glad you did.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24</a:t>
            </a:fld>
            <a:endParaRPr lang="en-US"/>
          </a:p>
        </p:txBody>
      </p:sp>
    </p:spTree>
    <p:extLst>
      <p:ext uri="{BB962C8B-B14F-4D97-AF65-F5344CB8AC3E}">
        <p14:creationId xmlns:p14="http://schemas.microsoft.com/office/powerpoint/2010/main" val="3730804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Who here has been part of an IT project that was originally planned to last over a year?</a:t>
            </a:r>
          </a:p>
          <a:p>
            <a:endParaRPr lang="en-US" baseline="0" dirty="0"/>
          </a:p>
          <a:p>
            <a:r>
              <a:rPr lang="en-US" baseline="0" dirty="0"/>
              <a:t>[interact with the audience]</a:t>
            </a:r>
          </a:p>
          <a:p>
            <a:endParaRPr lang="en-US" baseline="0" dirty="0"/>
          </a:p>
          <a:p>
            <a:r>
              <a:rPr lang="en-US" baseline="0" dirty="0"/>
              <a:t>Don’t raise your hand too high </a:t>
            </a:r>
            <a:r>
              <a:rPr lang="mr-IN" baseline="0" dirty="0"/>
              <a:t>–</a:t>
            </a:r>
            <a:r>
              <a:rPr lang="en-US" baseline="0" dirty="0"/>
              <a:t> we don’t want to breed resentment.</a:t>
            </a:r>
          </a:p>
          <a:p>
            <a:endParaRPr lang="en-US" baseline="0" dirty="0"/>
          </a:p>
          <a:p>
            <a:r>
              <a:rPr lang="en-US" baseline="0" dirty="0"/>
              <a:t>In all seriousness, you’re lucky. Depending on your source and how you define ‘large’, somewhere between 50 and 80% of software projects fail in some aspect of delivery.</a:t>
            </a:r>
          </a:p>
          <a:p>
            <a:endParaRPr lang="en-US" baseline="0" dirty="0"/>
          </a:p>
          <a:p>
            <a:r>
              <a:rPr lang="en-US" baseline="0" dirty="0"/>
              <a:t>If viewed in the right light with some enabling architectures, projects can go from months or years to days or weeks.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25</a:t>
            </a:fld>
            <a:endParaRPr lang="en-US"/>
          </a:p>
        </p:txBody>
      </p:sp>
    </p:spTree>
    <p:extLst>
      <p:ext uri="{BB962C8B-B14F-4D97-AF65-F5344CB8AC3E}">
        <p14:creationId xmlns:p14="http://schemas.microsoft.com/office/powerpoint/2010/main" val="271583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really what serverless is all about </a:t>
            </a:r>
            <a:r>
              <a:rPr lang="mr-IN" dirty="0"/>
              <a:t>–</a:t>
            </a:r>
            <a:r>
              <a:rPr lang="en-US" dirty="0"/>
              <a:t> faster</a:t>
            </a:r>
            <a:r>
              <a:rPr lang="en-US" baseline="0" dirty="0"/>
              <a:t> </a:t>
            </a:r>
            <a:r>
              <a:rPr lang="en-US" dirty="0"/>
              <a:t>Time to market. </a:t>
            </a:r>
          </a:p>
          <a:p>
            <a:endParaRPr lang="en-US" dirty="0"/>
          </a:p>
          <a:p>
            <a:r>
              <a:rPr lang="en-US" dirty="0"/>
              <a:t>It levels the playing field,</a:t>
            </a:r>
            <a:r>
              <a:rPr lang="en-US" baseline="0" dirty="0"/>
              <a:t> and l</a:t>
            </a:r>
            <a:r>
              <a:rPr lang="en-US" dirty="0"/>
              <a:t>et's</a:t>
            </a:r>
            <a:r>
              <a:rPr lang="en-US" baseline="0" dirty="0"/>
              <a:t> us all be cheetahs.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26</a:t>
            </a:fld>
            <a:endParaRPr lang="en-US"/>
          </a:p>
        </p:txBody>
      </p:sp>
    </p:spTree>
    <p:extLst>
      <p:ext uri="{BB962C8B-B14F-4D97-AF65-F5344CB8AC3E}">
        <p14:creationId xmlns:p14="http://schemas.microsoft.com/office/powerpoint/2010/main" val="1904262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honestly, nothing we just shared so far is controversial,</a:t>
            </a:r>
            <a:r>
              <a:rPr lang="en-US" baseline="0" dirty="0"/>
              <a:t> and you’ll begin to see those benefits right away.</a:t>
            </a:r>
          </a:p>
          <a:p>
            <a:endParaRPr lang="en-US" baseline="0" dirty="0"/>
          </a:p>
          <a:p>
            <a:r>
              <a:rPr lang="en-US" baseline="0" dirty="0"/>
              <a:t>Let’s move on to some things we think are less obvious, but still powerful.</a:t>
            </a:r>
          </a:p>
          <a:p>
            <a:endParaRPr lang="en-US" baseline="0" dirty="0"/>
          </a:p>
          <a:p>
            <a:r>
              <a:rPr lang="en-US" baseline="0" dirty="0"/>
              <a:t>It obvious that mission-critical software is key to how you do business.</a:t>
            </a:r>
          </a:p>
          <a:p>
            <a:endParaRPr lang="en-US" baseline="0" dirty="0"/>
          </a:p>
          <a:p>
            <a:r>
              <a:rPr lang="en-US" baseline="0" dirty="0"/>
              <a:t>It’s obvious that you need to both govern and support it.</a:t>
            </a:r>
          </a:p>
          <a:p>
            <a:endParaRPr lang="en-US" baseline="0" dirty="0"/>
          </a:p>
          <a:p>
            <a:r>
              <a:rPr lang="en-US" baseline="0" dirty="0"/>
              <a:t>In doing so, you probably made some reasonable choices about what’s in and out of your ecosystem.</a:t>
            </a:r>
          </a:p>
          <a:p>
            <a:endParaRPr lang="en-US" baseline="0" dirty="0"/>
          </a:p>
          <a:p>
            <a:r>
              <a:rPr lang="en-US" baseline="0" dirty="0"/>
              <a:t>so you standardize on Java, or become a Microsoft shop. </a:t>
            </a:r>
          </a:p>
          <a:p>
            <a:endParaRPr lang="en-US" baseline="0" dirty="0"/>
          </a:p>
          <a:p>
            <a:r>
              <a:rPr lang="en-US" baseline="0" dirty="0"/>
              <a:t>But while the technology world around us grows in complexity and diversity, we stagnate and dry up, because we can’t decouple the cost of governance from taking advantage of new and innovative technologies.</a:t>
            </a:r>
          </a:p>
          <a:p>
            <a:endParaRPr lang="en-US" baseline="0" dirty="0"/>
          </a:p>
          <a:p>
            <a:r>
              <a:rPr lang="en-US" baseline="0" dirty="0"/>
              <a:t>serverless will change all that. </a:t>
            </a:r>
          </a:p>
          <a:p>
            <a:endParaRPr lang="en-US" baseline="0" dirty="0"/>
          </a:p>
          <a:p>
            <a:r>
              <a:rPr lang="en-US" baseline="0" dirty="0"/>
              <a:t>Through built-in automation, function decomposition, and code-driven access control, we can make the governance cost remain constant as overall system complexity grows.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A831ED4-E08A-FF4A-9171-536F7D3746E6}" type="slidenum">
              <a:rPr lang="en-US" smtClean="0"/>
              <a:t>27</a:t>
            </a:fld>
            <a:endParaRPr lang="en-US"/>
          </a:p>
        </p:txBody>
      </p:sp>
    </p:spTree>
    <p:extLst>
      <p:ext uri="{BB962C8B-B14F-4D97-AF65-F5344CB8AC3E}">
        <p14:creationId xmlns:p14="http://schemas.microsoft.com/office/powerpoint/2010/main" val="1694843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Data driven decision making, not based on </a:t>
            </a:r>
            <a:r>
              <a:rPr lang="en-US" dirty="0" err="1"/>
              <a:t>HiPPO</a:t>
            </a:r>
            <a:r>
              <a:rPr lang="en-US" dirty="0"/>
              <a:t>, anecdotes, etc.</a:t>
            </a:r>
          </a:p>
        </p:txBody>
      </p:sp>
      <p:sp>
        <p:nvSpPr>
          <p:cNvPr id="4" name="Slide Number Placeholder 3"/>
          <p:cNvSpPr>
            <a:spLocks noGrp="1"/>
          </p:cNvSpPr>
          <p:nvPr>
            <p:ph type="sldNum" sz="quarter" idx="10"/>
          </p:nvPr>
        </p:nvSpPr>
        <p:spPr/>
        <p:txBody>
          <a:bodyPr/>
          <a:lstStyle/>
          <a:p>
            <a:fld id="{2A831ED4-E08A-FF4A-9171-536F7D3746E6}" type="slidenum">
              <a:rPr lang="en-US" smtClean="0"/>
              <a:t>28</a:t>
            </a:fld>
            <a:endParaRPr lang="en-US"/>
          </a:p>
        </p:txBody>
      </p:sp>
    </p:spTree>
    <p:extLst>
      <p:ext uri="{BB962C8B-B14F-4D97-AF65-F5344CB8AC3E}">
        <p14:creationId xmlns:p14="http://schemas.microsoft.com/office/powerpoint/2010/main" val="2000705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PHILLIP:</a:t>
            </a:r>
            <a:endParaRPr lang="en-US" dirty="0"/>
          </a:p>
          <a:p>
            <a:endParaRPr lang="en-US" dirty="0"/>
          </a:p>
          <a:p>
            <a:r>
              <a:rPr lang="en-US" dirty="0"/>
              <a:t>If relying on large efforts to change the organization and add business value, putting all your eggs in a single basket</a:t>
            </a:r>
          </a:p>
          <a:p>
            <a:r>
              <a:rPr lang="en-US" dirty="0"/>
              <a:t>Implies being able to clearly see the end from the beginning</a:t>
            </a:r>
          </a:p>
          <a:p>
            <a:r>
              <a:rPr lang="en-US" dirty="0"/>
              <a:t>Huge opportunity cost</a:t>
            </a:r>
          </a:p>
          <a:p>
            <a:r>
              <a:rPr lang="en-US" dirty="0"/>
              <a:t>Feel your way along and change to what’s working better</a:t>
            </a:r>
          </a:p>
        </p:txBody>
      </p:sp>
      <p:sp>
        <p:nvSpPr>
          <p:cNvPr id="4" name="Slide Number Placeholder 3"/>
          <p:cNvSpPr>
            <a:spLocks noGrp="1"/>
          </p:cNvSpPr>
          <p:nvPr>
            <p:ph type="sldNum" sz="quarter" idx="10"/>
          </p:nvPr>
        </p:nvSpPr>
        <p:spPr/>
        <p:txBody>
          <a:bodyPr/>
          <a:lstStyle/>
          <a:p>
            <a:fld id="{2A831ED4-E08A-FF4A-9171-536F7D3746E6}" type="slidenum">
              <a:rPr lang="en-US" smtClean="0"/>
              <a:t>29</a:t>
            </a:fld>
            <a:endParaRPr lang="en-US"/>
          </a:p>
        </p:txBody>
      </p:sp>
    </p:spTree>
    <p:extLst>
      <p:ext uri="{BB962C8B-B14F-4D97-AF65-F5344CB8AC3E}">
        <p14:creationId xmlns:p14="http://schemas.microsoft.com/office/powerpoint/2010/main" val="394109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3</a:t>
            </a:fld>
            <a:endParaRPr lang="en-US"/>
          </a:p>
        </p:txBody>
      </p:sp>
    </p:spTree>
    <p:extLst>
      <p:ext uri="{BB962C8B-B14F-4D97-AF65-F5344CB8AC3E}">
        <p14:creationId xmlns:p14="http://schemas.microsoft.com/office/powerpoint/2010/main" val="1786234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When your</a:t>
            </a:r>
            <a:r>
              <a:rPr lang="en-US" baseline="0" dirty="0"/>
              <a:t> people have been freed to focus on problems, maybe instead of running the experiments themselves like our hero in the Unilever story, they’ll write systems that run the experiments for them.</a:t>
            </a:r>
            <a:endParaRPr lang="en-US" dirty="0"/>
          </a:p>
          <a:p>
            <a:endParaRPr lang="en-US" dirty="0"/>
          </a:p>
          <a:p>
            <a:r>
              <a:rPr lang="en-US" dirty="0"/>
              <a:t>In the</a:t>
            </a:r>
            <a:r>
              <a:rPr lang="en-US" baseline="0" dirty="0"/>
              <a:t> future, when </a:t>
            </a:r>
          </a:p>
          <a:p>
            <a:pPr marL="171450" indent="-171450">
              <a:buFontTx/>
              <a:buChar char="-"/>
            </a:pPr>
            <a:r>
              <a:rPr lang="en-US" baseline="0" dirty="0"/>
              <a:t>serverless is the norm, </a:t>
            </a:r>
          </a:p>
          <a:p>
            <a:pPr marL="171450" indent="-171450">
              <a:buFontTx/>
              <a:buChar char="-"/>
            </a:pPr>
            <a:r>
              <a:rPr lang="en-US" baseline="0" dirty="0"/>
              <a:t>usage data is granular, abundant, and accessible, and </a:t>
            </a:r>
          </a:p>
          <a:p>
            <a:pPr marL="171450" indent="-171450">
              <a:buFontTx/>
              <a:buChar char="-"/>
            </a:pPr>
            <a:r>
              <a:rPr lang="en-US" baseline="0" dirty="0"/>
              <a:t>machine learning moves further into the commodity space</a:t>
            </a:r>
          </a:p>
          <a:p>
            <a:pPr marL="171450" indent="-171450">
              <a:buFontTx/>
              <a:buChar char="-"/>
            </a:pPr>
            <a:endParaRPr lang="en-US" baseline="0" dirty="0"/>
          </a:p>
          <a:p>
            <a:pPr marL="0" indent="0">
              <a:buFontTx/>
              <a:buNone/>
            </a:pPr>
            <a:r>
              <a:rPr lang="en-US" baseline="0" dirty="0"/>
              <a:t>The heroic </a:t>
            </a:r>
            <a:r>
              <a:rPr lang="en-US" baseline="0" dirty="0" err="1"/>
              <a:t>experimentor</a:t>
            </a:r>
            <a:r>
              <a:rPr lang="en-US" baseline="0" dirty="0"/>
              <a:t> will be the machine. The idea of software products and services assembling themselves based on ML models isn’t quite as crazy as it sounds.</a:t>
            </a:r>
          </a:p>
        </p:txBody>
      </p:sp>
      <p:sp>
        <p:nvSpPr>
          <p:cNvPr id="4" name="Slide Number Placeholder 3"/>
          <p:cNvSpPr>
            <a:spLocks noGrp="1"/>
          </p:cNvSpPr>
          <p:nvPr>
            <p:ph type="sldNum" sz="quarter" idx="10"/>
          </p:nvPr>
        </p:nvSpPr>
        <p:spPr/>
        <p:txBody>
          <a:bodyPr/>
          <a:lstStyle/>
          <a:p>
            <a:fld id="{2A831ED4-E08A-FF4A-9171-536F7D3746E6}" type="slidenum">
              <a:rPr lang="en-US" smtClean="0"/>
              <a:t>30</a:t>
            </a:fld>
            <a:endParaRPr lang="en-US"/>
          </a:p>
        </p:txBody>
      </p:sp>
    </p:spTree>
    <p:extLst>
      <p:ext uri="{BB962C8B-B14F-4D97-AF65-F5344CB8AC3E}">
        <p14:creationId xmlns:p14="http://schemas.microsoft.com/office/powerpoint/2010/main" val="859425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think</a:t>
            </a:r>
            <a:r>
              <a:rPr lang="en-US" baseline="0" dirty="0"/>
              <a:t> it’s harder to imagine a future without these characteristics than one with them.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no matter how well-informed our opinions may be, we don’t write the future.</a:t>
            </a:r>
            <a:endParaRPr lang="en-US" dirty="0"/>
          </a:p>
          <a:p>
            <a:endParaRPr lang="en-US" dirty="0"/>
          </a:p>
          <a:p>
            <a:r>
              <a:rPr lang="en-US" dirty="0"/>
              <a:t>So let’s come back to that chart from high school chemistry.</a:t>
            </a:r>
          </a:p>
        </p:txBody>
      </p:sp>
      <p:sp>
        <p:nvSpPr>
          <p:cNvPr id="4" name="Slide Number Placeholder 3"/>
          <p:cNvSpPr>
            <a:spLocks noGrp="1"/>
          </p:cNvSpPr>
          <p:nvPr>
            <p:ph type="sldNum" sz="quarter" idx="10"/>
          </p:nvPr>
        </p:nvSpPr>
        <p:spPr/>
        <p:txBody>
          <a:bodyPr/>
          <a:lstStyle/>
          <a:p>
            <a:fld id="{2A831ED4-E08A-FF4A-9171-536F7D3746E6}" type="slidenum">
              <a:rPr lang="en-US" smtClean="0"/>
              <a:t>31</a:t>
            </a:fld>
            <a:endParaRPr lang="en-US"/>
          </a:p>
        </p:txBody>
      </p:sp>
    </p:spTree>
    <p:extLst>
      <p:ext uri="{BB962C8B-B14F-4D97-AF65-F5344CB8AC3E}">
        <p14:creationId xmlns:p14="http://schemas.microsoft.com/office/powerpoint/2010/main" val="1163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While we can’t see the future</a:t>
            </a:r>
            <a:r>
              <a:rPr lang="en-US" baseline="0" dirty="0"/>
              <a:t>, w</a:t>
            </a:r>
            <a:r>
              <a:rPr lang="en-US" dirty="0"/>
              <a:t>e</a:t>
            </a:r>
            <a:r>
              <a:rPr lang="en-US" baseline="0" dirty="0"/>
              <a:t> know with certainty what a continuation of the past looks like.</a:t>
            </a:r>
          </a:p>
          <a:p>
            <a:endParaRPr lang="en-US" baseline="0" dirty="0"/>
          </a:p>
          <a:p>
            <a:r>
              <a:rPr lang="en-US" baseline="0" dirty="0"/>
              <a:t>It’s business as usual, inability to attract or retain talent, and IT cost-cutting until it feels like you are trying to get blood from a stone.</a:t>
            </a:r>
          </a:p>
          <a:p>
            <a:endParaRPr lang="en-US" baseline="0" dirty="0"/>
          </a:p>
          <a:p>
            <a:r>
              <a:rPr lang="en-US" baseline="0" dirty="0"/>
              <a:t>In short, it’s spending all your time solving problems that aren’t business problems.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32</a:t>
            </a:fld>
            <a:endParaRPr lang="en-US"/>
          </a:p>
        </p:txBody>
      </p:sp>
    </p:spTree>
    <p:extLst>
      <p:ext uri="{BB962C8B-B14F-4D97-AF65-F5344CB8AC3E}">
        <p14:creationId xmlns:p14="http://schemas.microsoft.com/office/powerpoint/2010/main" val="487837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is a unique opportunity to free your people’s brains and their</a:t>
            </a:r>
            <a:r>
              <a:rPr lang="en-US" baseline="0" dirty="0"/>
              <a:t> time </a:t>
            </a:r>
            <a:r>
              <a:rPr lang="en-US" dirty="0"/>
              <a:t>to solve business problems instead of IT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may not be able to imagine exactly</a:t>
            </a:r>
            <a:r>
              <a:rPr lang="en-US" baseline="0" dirty="0"/>
              <a:t> </a:t>
            </a:r>
            <a:r>
              <a:rPr lang="en-US" dirty="0"/>
              <a:t>where your path leads you,</a:t>
            </a:r>
            <a:r>
              <a:rPr lang="en-US" baseline="0" dirty="0"/>
              <a:t> we think you’ll drastically improve your odds 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unlocking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growing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driving innovation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if you choose to be the author of your organization’s future, you’ll have to start the journey somehow.</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33</a:t>
            </a:fld>
            <a:endParaRPr lang="en-US"/>
          </a:p>
        </p:txBody>
      </p:sp>
    </p:spTree>
    <p:extLst>
      <p:ext uri="{BB962C8B-B14F-4D97-AF65-F5344CB8AC3E}">
        <p14:creationId xmlns:p14="http://schemas.microsoft.com/office/powerpoint/2010/main" val="3388452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warned against death </a:t>
            </a:r>
            <a:r>
              <a:rPr lang="en-US" baseline="0" dirty="0"/>
              <a:t>star projects earlier, and we don’t think you should start a 3 year multimillion dollar serverless transformation project. </a:t>
            </a:r>
          </a:p>
          <a:p>
            <a:endParaRPr lang="en-US" baseline="0" dirty="0"/>
          </a:p>
          <a:p>
            <a:r>
              <a:rPr lang="en-US" baseline="0" dirty="0"/>
              <a:t>Some words of wisdom:</a:t>
            </a:r>
          </a:p>
          <a:p>
            <a:endParaRPr lang="en-US" baseline="0" dirty="0"/>
          </a:p>
          <a:p>
            <a:pPr marL="171450" indent="-171450">
              <a:buFontTx/>
              <a:buChar char="-"/>
            </a:pPr>
            <a:r>
              <a:rPr lang="en-US" baseline="0" dirty="0"/>
              <a:t>Start small</a:t>
            </a:r>
          </a:p>
          <a:p>
            <a:pPr marL="171450" indent="-171450">
              <a:buFontTx/>
              <a:buChar char="-"/>
            </a:pPr>
            <a:r>
              <a:rPr lang="en-US" baseline="0" dirty="0"/>
              <a:t>Identify opportunities that build momentum</a:t>
            </a:r>
          </a:p>
          <a:p>
            <a:pPr marL="171450" indent="-171450">
              <a:buFontTx/>
              <a:buChar char="-"/>
            </a:pPr>
            <a:r>
              <a:rPr lang="en-US" baseline="0" dirty="0"/>
              <a:t>Adopt an evolutionary mindset </a:t>
            </a:r>
            <a:r>
              <a:rPr lang="mr-IN" baseline="0" dirty="0"/>
              <a:t>–</a:t>
            </a:r>
            <a:r>
              <a:rPr lang="en-US" baseline="0" dirty="0"/>
              <a:t> embrace change</a:t>
            </a:r>
          </a:p>
          <a:p>
            <a:pPr marL="171450" indent="-171450">
              <a:buFontTx/>
              <a:buChar char="-"/>
            </a:pPr>
            <a:r>
              <a:rPr lang="en-US" baseline="0" dirty="0"/>
              <a:t>The most valuable tools are the ones that exist. Build the muscle memory to release early and often.</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34</a:t>
            </a:fld>
            <a:endParaRPr lang="en-US"/>
          </a:p>
        </p:txBody>
      </p:sp>
    </p:spTree>
    <p:extLst>
      <p:ext uri="{BB962C8B-B14F-4D97-AF65-F5344CB8AC3E}">
        <p14:creationId xmlns:p14="http://schemas.microsoft.com/office/powerpoint/2010/main" val="2224359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feel a bit daunting, but you’re not alone.</a:t>
            </a:r>
          </a:p>
          <a:p>
            <a:endParaRPr lang="en-US" dirty="0"/>
          </a:p>
          <a:p>
            <a:r>
              <a:rPr lang="en-US" dirty="0"/>
              <a:t>These companies have already</a:t>
            </a:r>
            <a:r>
              <a:rPr lang="en-US" baseline="0" dirty="0"/>
              <a:t> begun the journey. They have two things in common: they are adopting serverless, and solving technology problems isn’t their business.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35</a:t>
            </a:fld>
            <a:endParaRPr lang="en-US"/>
          </a:p>
        </p:txBody>
      </p:sp>
    </p:spTree>
    <p:extLst>
      <p:ext uri="{BB962C8B-B14F-4D97-AF65-F5344CB8AC3E}">
        <p14:creationId xmlns:p14="http://schemas.microsoft.com/office/powerpoint/2010/main" val="143565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36</a:t>
            </a:fld>
            <a:endParaRPr lang="en-US"/>
          </a:p>
        </p:txBody>
      </p:sp>
    </p:spTree>
    <p:extLst>
      <p:ext uri="{BB962C8B-B14F-4D97-AF65-F5344CB8AC3E}">
        <p14:creationId xmlns:p14="http://schemas.microsoft.com/office/powerpoint/2010/main" val="135230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4</a:t>
            </a:fld>
            <a:endParaRPr lang="en-US"/>
          </a:p>
        </p:txBody>
      </p:sp>
    </p:spTree>
    <p:extLst>
      <p:ext uri="{BB962C8B-B14F-4D97-AF65-F5344CB8AC3E}">
        <p14:creationId xmlns:p14="http://schemas.microsoft.com/office/powerpoint/2010/main" val="203827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5</a:t>
            </a:fld>
            <a:endParaRPr lang="en-US"/>
          </a:p>
        </p:txBody>
      </p:sp>
    </p:spTree>
    <p:extLst>
      <p:ext uri="{BB962C8B-B14F-4D97-AF65-F5344CB8AC3E}">
        <p14:creationId xmlns:p14="http://schemas.microsoft.com/office/powerpoint/2010/main" val="34578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err="1"/>
              <a:t>Stereotactice</a:t>
            </a:r>
            <a:r>
              <a:rPr lang="en-US" dirty="0"/>
              <a:t> radiosurgery machines like the </a:t>
            </a:r>
            <a:r>
              <a:rPr lang="en-US" dirty="0" err="1"/>
              <a:t>GammaKnife</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6</a:t>
            </a:fld>
            <a:endParaRPr lang="en-US"/>
          </a:p>
        </p:txBody>
      </p:sp>
    </p:spTree>
    <p:extLst>
      <p:ext uri="{BB962C8B-B14F-4D97-AF65-F5344CB8AC3E}">
        <p14:creationId xmlns:p14="http://schemas.microsoft.com/office/powerpoint/2010/main" val="367495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PHILLIP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transaction consistency</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7</a:t>
            </a:fld>
            <a:endParaRPr lang="en-US"/>
          </a:p>
        </p:txBody>
      </p:sp>
    </p:spTree>
    <p:extLst>
      <p:ext uri="{BB962C8B-B14F-4D97-AF65-F5344CB8AC3E}">
        <p14:creationId xmlns:p14="http://schemas.microsoft.com/office/powerpoint/2010/main" val="2949267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8</a:t>
            </a:fld>
            <a:endParaRPr lang="en-US"/>
          </a:p>
        </p:txBody>
      </p:sp>
    </p:spTree>
    <p:extLst>
      <p:ext uri="{BB962C8B-B14F-4D97-AF65-F5344CB8AC3E}">
        <p14:creationId xmlns:p14="http://schemas.microsoft.com/office/powerpoint/2010/main" val="117609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Coping with industry-wide changes in modes of revenue and distribution</a:t>
            </a:r>
          </a:p>
        </p:txBody>
      </p:sp>
      <p:sp>
        <p:nvSpPr>
          <p:cNvPr id="4" name="Slide Number Placeholder 3"/>
          <p:cNvSpPr>
            <a:spLocks noGrp="1"/>
          </p:cNvSpPr>
          <p:nvPr>
            <p:ph type="sldNum" sz="quarter" idx="10"/>
          </p:nvPr>
        </p:nvSpPr>
        <p:spPr/>
        <p:txBody>
          <a:bodyPr/>
          <a:lstStyle/>
          <a:p>
            <a:fld id="{2A831ED4-E08A-FF4A-9171-536F7D3746E6}" type="slidenum">
              <a:rPr lang="en-US" smtClean="0"/>
              <a:t>9</a:t>
            </a:fld>
            <a:endParaRPr lang="en-US"/>
          </a:p>
        </p:txBody>
      </p:sp>
    </p:spTree>
    <p:extLst>
      <p:ext uri="{BB962C8B-B14F-4D97-AF65-F5344CB8AC3E}">
        <p14:creationId xmlns:p14="http://schemas.microsoft.com/office/powerpoint/2010/main" val="326062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8631"/>
            <a:ext cx="9144000" cy="2387600"/>
          </a:xfrm>
        </p:spPr>
        <p:txBody>
          <a:bodyPr anchor="ctr">
            <a:normAutofit/>
          </a:bodyPr>
          <a:lstStyle>
            <a:lvl1pPr algn="ctr">
              <a:defRPr sz="8000"/>
            </a:lvl1pPr>
          </a:lstStyle>
          <a:p>
            <a:r>
              <a:rPr lang="en-US"/>
              <a:t>Click to edit Master title style</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861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9407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7896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39027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CDDBFB-5A55-4C7D-9621-3F1CC18082CF}" type="datetimeFigureOut">
              <a:rPr lang="en-US" smtClean="0"/>
              <a:t>3/19/2017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4564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DBFB-5A55-4C7D-9621-3F1CC18082CF}" type="datetimeFigureOut">
              <a:rPr lang="en-US" smtClean="0"/>
              <a:t>3/19/2017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69250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33563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70299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F2"/>
        </a:solidFill>
        <a:effectLst/>
      </p:bgPr>
    </p:bg>
    <p:spTree>
      <p:nvGrpSpPr>
        <p:cNvPr id="1" name=""/>
        <p:cNvGrpSpPr/>
        <p:nvPr/>
      </p:nvGrpSpPr>
      <p:grpSpPr>
        <a:xfrm>
          <a:off x="0" y="0"/>
          <a:ext cx="0" cy="0"/>
          <a:chOff x="0" y="0"/>
          <a:chExt cx="0" cy="0"/>
        </a:xfrm>
      </p:grpSpPr>
      <p:sp>
        <p:nvSpPr>
          <p:cNvPr id="9" name="Rectangle 8"/>
          <p:cNvSpPr/>
          <p:nvPr userDrawn="1"/>
        </p:nvSpPr>
        <p:spPr>
          <a:xfrm>
            <a:off x="0" y="6126051"/>
            <a:ext cx="12192000" cy="7319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DDBFB-5A55-4C7D-9621-3F1CC18082CF}" type="datetimeFigureOut">
              <a:rPr lang="en-US" smtClean="0"/>
              <a:t>3/19/2017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464C6-FD41-479F-9378-0A8F4CB778EE}" type="slidenum">
              <a:rPr lang="en-US" smtClean="0"/>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23955" y="6131000"/>
            <a:ext cx="2502389" cy="782151"/>
          </a:xfrm>
          <a:prstGeom prst="rect">
            <a:avLst/>
          </a:prstGeom>
        </p:spPr>
      </p:pic>
      <p:pic>
        <p:nvPicPr>
          <p:cNvPr id="12" name="Picture 11"/>
          <p:cNvPicPr>
            <a:picLocks noChangeAspect="1"/>
          </p:cNvPicPr>
          <p:nvPr userDrawn="1"/>
        </p:nvPicPr>
        <p:blipFill rotWithShape="1">
          <a:blip r:embed="rId11">
            <a:extLst>
              <a:ext uri="{28A0092B-C50C-407E-A947-70E740481C1C}">
                <a14:useLocalDpi xmlns:a14="http://schemas.microsoft.com/office/drawing/2010/main" val="0"/>
              </a:ext>
            </a:extLst>
          </a:blip>
          <a:srcRect b="24924"/>
          <a:stretch/>
        </p:blipFill>
        <p:spPr>
          <a:xfrm>
            <a:off x="65649" y="6236854"/>
            <a:ext cx="3028741" cy="621146"/>
          </a:xfrm>
          <a:prstGeom prst="rect">
            <a:avLst/>
          </a:prstGeom>
        </p:spPr>
      </p:pic>
    </p:spTree>
    <p:extLst>
      <p:ext uri="{BB962C8B-B14F-4D97-AF65-F5344CB8AC3E}">
        <p14:creationId xmlns:p14="http://schemas.microsoft.com/office/powerpoint/2010/main" val="203919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3.sv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sv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18749" r="24553" b="21408"/>
          <a:stretch/>
        </p:blipFill>
        <p:spPr>
          <a:xfrm>
            <a:off x="3468386" y="-460005"/>
            <a:ext cx="5255228" cy="6540328"/>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416501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833" r="17130"/>
          <a:stretch/>
        </p:blipFill>
        <p:spPr>
          <a:xfrm>
            <a:off x="-1" y="0"/>
            <a:ext cx="12192001" cy="6121400"/>
          </a:xfrm>
          <a:prstGeom prst="rect">
            <a:avLst/>
          </a:prstGeom>
        </p:spPr>
      </p:pic>
    </p:spTree>
    <p:extLst>
      <p:ext uri="{BB962C8B-B14F-4D97-AF65-F5344CB8AC3E}">
        <p14:creationId xmlns:p14="http://schemas.microsoft.com/office/powerpoint/2010/main" val="334139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6250" b="8360"/>
          <a:stretch/>
        </p:blipFill>
        <p:spPr>
          <a:xfrm>
            <a:off x="0" y="0"/>
            <a:ext cx="12192000" cy="6127750"/>
          </a:xfrm>
          <a:prstGeom prst="rect">
            <a:avLst/>
          </a:prstGeom>
        </p:spPr>
      </p:pic>
    </p:spTree>
    <p:extLst>
      <p:ext uri="{BB962C8B-B14F-4D97-AF65-F5344CB8AC3E}">
        <p14:creationId xmlns:p14="http://schemas.microsoft.com/office/powerpoint/2010/main" val="251570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0" dirty="0">
                <a:solidFill>
                  <a:schemeClr val="accent4">
                    <a:lumMod val="40000"/>
                    <a:lumOff val="60000"/>
                  </a:schemeClr>
                </a:solidFill>
              </a:rPr>
              <a:t>You don’t have</a:t>
            </a:r>
            <a:br>
              <a:rPr lang="en-US" sz="8000" b="0" dirty="0">
                <a:solidFill>
                  <a:schemeClr val="accent4">
                    <a:lumMod val="40000"/>
                    <a:lumOff val="60000"/>
                  </a:schemeClr>
                </a:solidFill>
              </a:rPr>
            </a:br>
            <a:r>
              <a:rPr lang="en-US" sz="8000" b="0" dirty="0">
                <a:solidFill>
                  <a:schemeClr val="accent4">
                    <a:lumMod val="40000"/>
                    <a:lumOff val="60000"/>
                  </a:schemeClr>
                </a:solidFill>
              </a:rPr>
              <a:t>technology problems</a:t>
            </a:r>
          </a:p>
        </p:txBody>
      </p:sp>
      <p:sp>
        <p:nvSpPr>
          <p:cNvPr id="3" name="TextBox 2"/>
          <p:cNvSpPr txBox="1"/>
          <p:nvPr/>
        </p:nvSpPr>
        <p:spPr>
          <a:xfrm rot="20893601">
            <a:off x="2538455" y="777382"/>
            <a:ext cx="7115089" cy="4154984"/>
          </a:xfrm>
          <a:prstGeom prst="rect">
            <a:avLst/>
          </a:prstGeom>
          <a:noFill/>
        </p:spPr>
        <p:txBody>
          <a:bodyPr wrap="square" rtlCol="0">
            <a:spAutoFit/>
          </a:bodyPr>
          <a:lstStyle/>
          <a:p>
            <a:pPr algn="ctr"/>
            <a:r>
              <a:rPr lang="en-US" sz="6600" b="1" dirty="0">
                <a:solidFill>
                  <a:schemeClr val="tx1">
                    <a:lumMod val="75000"/>
                    <a:lumOff val="25000"/>
                  </a:schemeClr>
                </a:solidFill>
                <a:latin typeface="Lucida Handwriting" panose="03010101010101010101" pitchFamily="66" charset="0"/>
              </a:rPr>
              <a:t>Solving technology problems isn’t your business</a:t>
            </a:r>
            <a:endParaRPr lang="en-US" sz="4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72977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249" y="2990132"/>
            <a:ext cx="11169502" cy="866829"/>
            <a:chOff x="511249" y="2990132"/>
            <a:chExt cx="11169502" cy="866829"/>
          </a:xfrm>
        </p:grpSpPr>
        <p:sp>
          <p:nvSpPr>
            <p:cNvPr id="30" name="Rectangle 29"/>
            <p:cNvSpPr/>
            <p:nvPr/>
          </p:nvSpPr>
          <p:spPr>
            <a:xfrm>
              <a:off x="7191449" y="3001039"/>
              <a:ext cx="2244651" cy="855921"/>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10321" y="3098260"/>
              <a:ext cx="1806905" cy="646331"/>
            </a:xfrm>
            <a:prstGeom prst="rect">
              <a:avLst/>
            </a:prstGeom>
            <a:noFill/>
          </p:spPr>
          <p:txBody>
            <a:bodyPr wrap="none" rtlCol="0">
              <a:spAutoFit/>
            </a:bodyPr>
            <a:lstStyle/>
            <a:p>
              <a:r>
                <a:rPr lang="en-US" sz="3600" b="1" dirty="0">
                  <a:solidFill>
                    <a:schemeClr val="bg1"/>
                  </a:solidFill>
                </a:rPr>
                <a:t>60 - 80%</a:t>
              </a:r>
            </a:p>
          </p:txBody>
        </p:sp>
        <p:sp>
          <p:nvSpPr>
            <p:cNvPr id="34" name="Rectangle 33"/>
            <p:cNvSpPr/>
            <p:nvPr/>
          </p:nvSpPr>
          <p:spPr>
            <a:xfrm>
              <a:off x="4946796" y="2990132"/>
              <a:ext cx="2244651" cy="855921"/>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165668" y="3087353"/>
              <a:ext cx="1806905" cy="646331"/>
            </a:xfrm>
            <a:prstGeom prst="rect">
              <a:avLst/>
            </a:prstGeom>
            <a:noFill/>
          </p:spPr>
          <p:txBody>
            <a:bodyPr wrap="none" rtlCol="0">
              <a:spAutoFit/>
            </a:bodyPr>
            <a:lstStyle/>
            <a:p>
              <a:r>
                <a:rPr lang="en-US" sz="3600" b="1" dirty="0">
                  <a:solidFill>
                    <a:schemeClr val="bg1"/>
                  </a:solidFill>
                </a:rPr>
                <a:t>40 - 60%</a:t>
              </a:r>
            </a:p>
          </p:txBody>
        </p:sp>
        <p:sp>
          <p:nvSpPr>
            <p:cNvPr id="36" name="Rectangle 35"/>
            <p:cNvSpPr/>
            <p:nvPr/>
          </p:nvSpPr>
          <p:spPr>
            <a:xfrm>
              <a:off x="2702145" y="3001039"/>
              <a:ext cx="2244651" cy="8559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921017" y="3098260"/>
              <a:ext cx="1806905" cy="646331"/>
            </a:xfrm>
            <a:prstGeom prst="rect">
              <a:avLst/>
            </a:prstGeom>
            <a:noFill/>
          </p:spPr>
          <p:txBody>
            <a:bodyPr wrap="none" rtlCol="0">
              <a:spAutoFit/>
            </a:bodyPr>
            <a:lstStyle/>
            <a:p>
              <a:r>
                <a:rPr lang="en-US" sz="3600" b="1" dirty="0">
                  <a:solidFill>
                    <a:schemeClr val="bg1"/>
                  </a:solidFill>
                </a:rPr>
                <a:t>20 - 40%</a:t>
              </a:r>
            </a:p>
          </p:txBody>
        </p:sp>
        <p:sp>
          <p:nvSpPr>
            <p:cNvPr id="15" name="Rectangle 14"/>
            <p:cNvSpPr/>
            <p:nvPr/>
          </p:nvSpPr>
          <p:spPr>
            <a:xfrm>
              <a:off x="511249" y="3001040"/>
              <a:ext cx="11169502" cy="85592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Baby Crawling"/>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4982" y="1232245"/>
            <a:ext cx="1866014" cy="1866014"/>
          </a:xfrm>
          <a:prstGeom prst="rect">
            <a:avLst/>
          </a:prstGeom>
        </p:spPr>
      </p:pic>
      <p:pic>
        <p:nvPicPr>
          <p:cNvPr id="18" name="Graphic 17" descr="Walk"/>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5833" y="926499"/>
            <a:ext cx="1866014" cy="1866014"/>
          </a:xfrm>
          <a:prstGeom prst="rect">
            <a:avLst/>
          </a:prstGeom>
        </p:spPr>
      </p:pic>
      <p:pic>
        <p:nvPicPr>
          <p:cNvPr id="19" name="Graphic 18" descr="Run"/>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3589" y="926499"/>
            <a:ext cx="1866014" cy="1866014"/>
          </a:xfrm>
          <a:prstGeom prst="rect">
            <a:avLst/>
          </a:prstGeom>
        </p:spPr>
      </p:pic>
      <p:sp>
        <p:nvSpPr>
          <p:cNvPr id="20" name="Isosceles Triangle 19"/>
          <p:cNvSpPr/>
          <p:nvPr/>
        </p:nvSpPr>
        <p:spPr>
          <a:xfrm>
            <a:off x="2994233" y="37008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481237" y="36484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6479423" y="279251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rain in head"/>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1225" y="2954950"/>
            <a:ext cx="914400" cy="914400"/>
          </a:xfrm>
          <a:prstGeom prst="rect">
            <a:avLst/>
          </a:prstGeom>
        </p:spPr>
      </p:pic>
      <p:pic>
        <p:nvPicPr>
          <p:cNvPr id="23" name="Graphic 22" descr="Dumbbe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84501" y="2976663"/>
            <a:ext cx="914400" cy="914400"/>
          </a:xfrm>
          <a:prstGeom prst="rect">
            <a:avLst/>
          </a:prstGeom>
        </p:spPr>
      </p:pic>
    </p:spTree>
    <p:extLst>
      <p:ext uri="{BB962C8B-B14F-4D97-AF65-F5344CB8AC3E}">
        <p14:creationId xmlns:p14="http://schemas.microsoft.com/office/powerpoint/2010/main" val="61894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933" t="19038" r="8049" b="13964"/>
          <a:stretch/>
        </p:blipFill>
        <p:spPr>
          <a:xfrm>
            <a:off x="2079009" y="796762"/>
            <a:ext cx="8120418" cy="4594746"/>
          </a:xfrm>
          <a:prstGeom prst="rect">
            <a:avLst/>
          </a:prstGeom>
        </p:spPr>
      </p:pic>
    </p:spTree>
    <p:extLst>
      <p:ext uri="{BB962C8B-B14F-4D97-AF65-F5344CB8AC3E}">
        <p14:creationId xmlns:p14="http://schemas.microsoft.com/office/powerpoint/2010/main" val="201819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191698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9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2367571" cy="461665"/>
          </a:xfrm>
          <a:prstGeom prst="rect">
            <a:avLst/>
          </a:prstGeom>
          <a:noFill/>
        </p:spPr>
        <p:txBody>
          <a:bodyPr wrap="none" rtlCol="0">
            <a:spAutoFit/>
          </a:bodyPr>
          <a:lstStyle/>
          <a:p>
            <a:r>
              <a:rPr lang="en-US" sz="2400" dirty="0"/>
              <a:t>Activation energy</a:t>
            </a:r>
          </a:p>
        </p:txBody>
      </p:sp>
      <p:grpSp>
        <p:nvGrpSpPr>
          <p:cNvPr id="8" name="Group 7"/>
          <p:cNvGrpSpPr/>
          <p:nvPr/>
        </p:nvGrpSpPr>
        <p:grpSpPr>
          <a:xfrm>
            <a:off x="38912" y="2573054"/>
            <a:ext cx="6161912" cy="3552428"/>
            <a:chOff x="-609600" y="2468279"/>
            <a:chExt cx="6343650" cy="365720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57179"/>
              <a:ext cx="6343650" cy="3568303"/>
            </a:xfrm>
            <a:prstGeom prst="rect">
              <a:avLst/>
            </a:prstGeom>
          </p:spPr>
        </p:pic>
        <p:pic>
          <p:nvPicPr>
            <p:cNvPr id="10" name="Graphic 5" descr="Flask"/>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0912">
              <a:off x="-7158" y="2468279"/>
              <a:ext cx="2212678" cy="2212678"/>
            </a:xfrm>
            <a:prstGeom prst="rect">
              <a:avLst/>
            </a:prstGeom>
          </p:spPr>
        </p:pic>
        <p:pic>
          <p:nvPicPr>
            <p:cNvPr id="11" name="Graphic 6" descr="Flas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7814">
              <a:off x="3727380" y="3504166"/>
              <a:ext cx="1826730" cy="1826730"/>
            </a:xfrm>
            <a:prstGeom prst="rect">
              <a:avLst/>
            </a:prstGeom>
          </p:spPr>
        </p:pic>
      </p:grpSp>
    </p:spTree>
    <p:extLst>
      <p:ext uri="{BB962C8B-B14F-4D97-AF65-F5344CB8AC3E}">
        <p14:creationId xmlns:p14="http://schemas.microsoft.com/office/powerpoint/2010/main" val="73769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06216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3083729" cy="461665"/>
          </a:xfrm>
          <a:prstGeom prst="rect">
            <a:avLst/>
          </a:prstGeom>
          <a:noFill/>
        </p:spPr>
        <p:txBody>
          <a:bodyPr wrap="none" rtlCol="0">
            <a:spAutoFit/>
          </a:bodyPr>
          <a:lstStyle/>
          <a:p>
            <a:r>
              <a:rPr lang="en-US" sz="2400" dirty="0"/>
              <a:t>Difficulty of the change</a:t>
            </a:r>
          </a:p>
        </p:txBody>
      </p:sp>
      <p:sp>
        <p:nvSpPr>
          <p:cNvPr id="8" name="Right Brace 7"/>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1399" y="3637307"/>
            <a:ext cx="3336683" cy="461665"/>
          </a:xfrm>
          <a:prstGeom prst="rect">
            <a:avLst/>
          </a:prstGeom>
          <a:noFill/>
        </p:spPr>
        <p:txBody>
          <a:bodyPr wrap="none" rtlCol="0">
            <a:spAutoFit/>
          </a:bodyPr>
          <a:lstStyle/>
          <a:p>
            <a:r>
              <a:rPr lang="en-US" sz="2400" dirty="0"/>
              <a:t>Time required for change</a:t>
            </a:r>
          </a:p>
        </p:txBody>
      </p:sp>
    </p:spTree>
    <p:extLst>
      <p:ext uri="{BB962C8B-B14F-4D97-AF65-F5344CB8AC3E}">
        <p14:creationId xmlns:p14="http://schemas.microsoft.com/office/powerpoint/2010/main" val="412315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5057626"/>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b="1" dirty="0">
                <a:solidFill>
                  <a:schemeClr val="accent4"/>
                </a:solidFill>
              </a:rPr>
              <a:t>Catalysts change the equation</a:t>
            </a:r>
          </a:p>
        </p:txBody>
      </p:sp>
    </p:spTree>
    <p:extLst>
      <p:ext uri="{BB962C8B-B14F-4D97-AF65-F5344CB8AC3E}">
        <p14:creationId xmlns:p14="http://schemas.microsoft.com/office/powerpoint/2010/main" val="44165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2083441"/>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dirty="0">
                <a:solidFill>
                  <a:schemeClr val="accent4"/>
                </a:solidFill>
              </a:rPr>
              <a:t>Catalysts change the equation</a:t>
            </a:r>
          </a:p>
        </p:txBody>
      </p:sp>
      <p:sp>
        <p:nvSpPr>
          <p:cNvPr id="15" name="TextBox 14"/>
          <p:cNvSpPr txBox="1"/>
          <p:nvPr/>
        </p:nvSpPr>
        <p:spPr>
          <a:xfrm rot="20893601">
            <a:off x="5677620" y="1548902"/>
            <a:ext cx="7115089"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rPr>
              <a:t>Serverless </a:t>
            </a:r>
          </a:p>
          <a:p>
            <a:pPr algn="ctr"/>
            <a:r>
              <a:rPr lang="en-US" sz="5400" b="1" dirty="0">
                <a:solidFill>
                  <a:schemeClr val="tx1">
                    <a:lumMod val="75000"/>
                    <a:lumOff val="25000"/>
                  </a:schemeClr>
                </a:solidFill>
                <a:latin typeface="Lucida Handwriting" panose="03010101010101010101" pitchFamily="66" charset="0"/>
              </a:rPr>
              <a:t>is the catalyst </a:t>
            </a:r>
            <a:endParaRPr lang="en-US" sz="40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02204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69597"/>
            <a:ext cx="9144000" cy="3355570"/>
          </a:xfrm>
        </p:spPr>
        <p:txBody>
          <a:bodyPr>
            <a:normAutofit fontScale="90000"/>
          </a:bodyPr>
          <a:lstStyle/>
          <a:p>
            <a:r>
              <a:rPr lang="en-US" sz="19400" dirty="0" err="1"/>
              <a:t>Serverless</a:t>
            </a:r>
            <a:br>
              <a:rPr lang="en-US" dirty="0"/>
            </a:br>
            <a:r>
              <a:rPr lang="en-US" sz="7300" dirty="0"/>
              <a:t>Going beyond the obvious</a:t>
            </a:r>
            <a:endParaRPr lang="en-US" dirty="0"/>
          </a:p>
        </p:txBody>
      </p:sp>
    </p:spTree>
    <p:extLst>
      <p:ext uri="{BB962C8B-B14F-4D97-AF65-F5344CB8AC3E}">
        <p14:creationId xmlns:p14="http://schemas.microsoft.com/office/powerpoint/2010/main" val="41662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7" name="Graphic 6"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8" name="Graphic 7"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spTree>
    <p:extLst>
      <p:ext uri="{BB962C8B-B14F-4D97-AF65-F5344CB8AC3E}">
        <p14:creationId xmlns:p14="http://schemas.microsoft.com/office/powerpoint/2010/main" val="2016689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4" name="Graphic 3"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6" name="Graphic 5"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6188" y="4683841"/>
            <a:ext cx="1188998" cy="119156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103" y="3543206"/>
            <a:ext cx="2328886" cy="87566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136204"/>
            <a:ext cx="3038618" cy="2278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0168" y="3632339"/>
            <a:ext cx="609849" cy="630878"/>
          </a:xfrm>
          <a:prstGeom prst="rect">
            <a:avLst/>
          </a:prstGeom>
        </p:spPr>
      </p:pic>
      <p:sp>
        <p:nvSpPr>
          <p:cNvPr id="13" name="Oval 12"/>
          <p:cNvSpPr/>
          <p:nvPr/>
        </p:nvSpPr>
        <p:spPr>
          <a:xfrm>
            <a:off x="1857496" y="3510967"/>
            <a:ext cx="940140" cy="940140"/>
          </a:xfrm>
          <a:prstGeom prst="ellipse">
            <a:avLst/>
          </a:prstGeom>
          <a:noFill/>
          <a:ln w="76200">
            <a:solidFill>
              <a:srgbClr val="EB7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0722" y="4188524"/>
            <a:ext cx="3263964" cy="818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0721" y="4188524"/>
            <a:ext cx="3263964" cy="829047"/>
          </a:xfrm>
          <a:prstGeom prst="rect">
            <a:avLst/>
          </a:prstGeom>
        </p:spPr>
      </p:pic>
    </p:spTree>
    <p:extLst>
      <p:ext uri="{BB962C8B-B14F-4D97-AF65-F5344CB8AC3E}">
        <p14:creationId xmlns:p14="http://schemas.microsoft.com/office/powerpoint/2010/main" val="140599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63" b="15334"/>
          <a:stretch/>
        </p:blipFill>
        <p:spPr>
          <a:xfrm>
            <a:off x="0" y="0"/>
            <a:ext cx="12192000" cy="6136849"/>
          </a:xfrm>
          <a:prstGeom prst="rect">
            <a:avLst/>
          </a:prstGeom>
        </p:spPr>
      </p:pic>
    </p:spTree>
    <p:extLst>
      <p:ext uri="{BB962C8B-B14F-4D97-AF65-F5344CB8AC3E}">
        <p14:creationId xmlns:p14="http://schemas.microsoft.com/office/powerpoint/2010/main" val="32825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Small, product focused teams</a:t>
            </a:r>
          </a:p>
        </p:txBody>
      </p:sp>
      <p:pic>
        <p:nvPicPr>
          <p:cNvPr id="4" name="Graphic 3"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3397" y="4176231"/>
            <a:ext cx="2097050" cy="2097050"/>
          </a:xfrm>
          <a:prstGeom prst="rect">
            <a:avLst/>
          </a:prstGeom>
        </p:spPr>
      </p:pic>
      <p:pic>
        <p:nvPicPr>
          <p:cNvPr id="9" name="Graphic 8"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4544" y="4176231"/>
            <a:ext cx="2097050" cy="2097050"/>
          </a:xfrm>
          <a:prstGeom prst="rect">
            <a:avLst/>
          </a:prstGeom>
        </p:spPr>
      </p:pic>
      <p:pic>
        <p:nvPicPr>
          <p:cNvPr id="10" name="Graphic 9"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645" y="1395523"/>
            <a:ext cx="2097050" cy="2097050"/>
          </a:xfrm>
          <a:prstGeom prst="rect">
            <a:avLst/>
          </a:prstGeom>
        </p:spPr>
      </p:pic>
      <p:pic>
        <p:nvPicPr>
          <p:cNvPr id="11" name="Graphic 10"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7475" y="-191074"/>
            <a:ext cx="2097050" cy="2097050"/>
          </a:xfrm>
          <a:prstGeom prst="rect">
            <a:avLst/>
          </a:prstGeom>
        </p:spPr>
      </p:pic>
      <p:pic>
        <p:nvPicPr>
          <p:cNvPr id="12" name="Graphic 11"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801" y="1395523"/>
            <a:ext cx="2097050" cy="2097050"/>
          </a:xfrm>
          <a:prstGeom prst="rect">
            <a:avLst/>
          </a:prstGeom>
        </p:spPr>
      </p:pic>
    </p:spTree>
    <p:extLst>
      <p:ext uri="{BB962C8B-B14F-4D97-AF65-F5344CB8AC3E}">
        <p14:creationId xmlns:p14="http://schemas.microsoft.com/office/powerpoint/2010/main" val="167430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24216" y="4569622"/>
            <a:ext cx="3384589" cy="1427657"/>
            <a:chOff x="8223990" y="4550327"/>
            <a:chExt cx="3384589" cy="1427657"/>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4" name="Group 13"/>
          <p:cNvGrpSpPr/>
          <p:nvPr/>
        </p:nvGrpSpPr>
        <p:grpSpPr>
          <a:xfrm>
            <a:off x="2337423" y="4569622"/>
            <a:ext cx="3384589" cy="1427657"/>
            <a:chOff x="8223990" y="4550327"/>
            <a:chExt cx="3384589" cy="1427657"/>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7" name="Group 16"/>
          <p:cNvGrpSpPr/>
          <p:nvPr/>
        </p:nvGrpSpPr>
        <p:grpSpPr>
          <a:xfrm>
            <a:off x="57030" y="1822573"/>
            <a:ext cx="3384589" cy="1427657"/>
            <a:chOff x="8223990" y="4550327"/>
            <a:chExt cx="3384589" cy="1427657"/>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0" name="Group 19"/>
          <p:cNvGrpSpPr/>
          <p:nvPr/>
        </p:nvGrpSpPr>
        <p:grpSpPr>
          <a:xfrm>
            <a:off x="4403705" y="241605"/>
            <a:ext cx="3384589" cy="1427657"/>
            <a:chOff x="8223990" y="4550327"/>
            <a:chExt cx="3384589" cy="142765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3" name="Group 22"/>
          <p:cNvGrpSpPr/>
          <p:nvPr/>
        </p:nvGrpSpPr>
        <p:grpSpPr>
          <a:xfrm>
            <a:off x="8679320" y="1822573"/>
            <a:ext cx="3384589" cy="1427657"/>
            <a:chOff x="8223990" y="4550327"/>
            <a:chExt cx="3384589" cy="1427657"/>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6" name="Group 25"/>
          <p:cNvGrpSpPr/>
          <p:nvPr/>
        </p:nvGrpSpPr>
        <p:grpSpPr>
          <a:xfrm>
            <a:off x="4508422" y="2444485"/>
            <a:ext cx="3384589" cy="1427657"/>
            <a:chOff x="8223990" y="4550327"/>
            <a:chExt cx="3384589" cy="1427657"/>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spTree>
    <p:extLst>
      <p:ext uri="{BB962C8B-B14F-4D97-AF65-F5344CB8AC3E}">
        <p14:creationId xmlns:p14="http://schemas.microsoft.com/office/powerpoint/2010/main" val="214749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25" y="444500"/>
            <a:ext cx="5238750" cy="5238750"/>
          </a:xfrm>
          <a:prstGeom prst="rect">
            <a:avLst/>
          </a:prstGeom>
        </p:spPr>
      </p:pic>
      <p:sp>
        <p:nvSpPr>
          <p:cNvPr id="3" name="&quot;Not Allowed&quot; Symbol 2"/>
          <p:cNvSpPr/>
          <p:nvPr/>
        </p:nvSpPr>
        <p:spPr>
          <a:xfrm rot="5400000">
            <a:off x="3108325" y="76200"/>
            <a:ext cx="5975350" cy="5975350"/>
          </a:xfrm>
          <a:prstGeom prst="noSmoking">
            <a:avLst>
              <a:gd name="adj" fmla="val 36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481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Faster Time-to-Market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538" b="4472"/>
          <a:stretch/>
        </p:blipFill>
        <p:spPr>
          <a:xfrm>
            <a:off x="0" y="-38911"/>
            <a:ext cx="12192000" cy="6167337"/>
          </a:xfrm>
          <a:prstGeom prst="rect">
            <a:avLst/>
          </a:prstGeom>
        </p:spPr>
      </p:pic>
    </p:spTree>
    <p:extLst>
      <p:ext uri="{BB962C8B-B14F-4D97-AF65-F5344CB8AC3E}">
        <p14:creationId xmlns:p14="http://schemas.microsoft.com/office/powerpoint/2010/main" val="1128201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820" r="-12371"/>
          <a:stretch/>
        </p:blipFill>
        <p:spPr>
          <a:xfrm>
            <a:off x="6096000" y="0"/>
            <a:ext cx="7308914" cy="61274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2970"/>
          <a:stretch/>
        </p:blipFill>
        <p:spPr>
          <a:xfrm>
            <a:off x="0" y="0"/>
            <a:ext cx="6096000" cy="6127422"/>
          </a:xfrm>
          <a:prstGeom prst="rect">
            <a:avLst/>
          </a:prstGeom>
        </p:spPr>
      </p:pic>
    </p:spTree>
    <p:extLst>
      <p:ext uri="{BB962C8B-B14F-4D97-AF65-F5344CB8AC3E}">
        <p14:creationId xmlns:p14="http://schemas.microsoft.com/office/powerpoint/2010/main" val="1906205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52087" y="1024471"/>
            <a:ext cx="8779840" cy="3915920"/>
          </a:xfrm>
          <a:prstGeom prst="rect">
            <a:avLst/>
          </a:prstGeom>
          <a:effectLst>
            <a:softEdge rad="0"/>
          </a:effectLst>
        </p:spPr>
      </p:pic>
      <p:sp>
        <p:nvSpPr>
          <p:cNvPr id="2" name="Title 1"/>
          <p:cNvSpPr>
            <a:spLocks noGrp="1"/>
          </p:cNvSpPr>
          <p:nvPr>
            <p:ph type="ctrTitle"/>
          </p:nvPr>
        </p:nvSpPr>
        <p:spPr/>
        <p:txBody>
          <a:bodyPr/>
          <a:lstStyle/>
          <a:p>
            <a:r>
              <a:rPr lang="en-US" dirty="0"/>
              <a:t>Data driven</a:t>
            </a:r>
            <a:br>
              <a:rPr lang="en-US" dirty="0"/>
            </a:br>
            <a:r>
              <a:rPr lang="en-US" dirty="0"/>
              <a:t>decision making</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280" r="1307" b="7280"/>
          <a:stretch/>
        </p:blipFill>
        <p:spPr>
          <a:xfrm>
            <a:off x="0" y="-482636"/>
            <a:ext cx="12192000" cy="6629391"/>
          </a:xfrm>
          <a:prstGeom prst="rect">
            <a:avLst/>
          </a:prstGeom>
        </p:spPr>
      </p:pic>
    </p:spTree>
    <p:extLst>
      <p:ext uri="{BB962C8B-B14F-4D97-AF65-F5344CB8AC3E}">
        <p14:creationId xmlns:p14="http://schemas.microsoft.com/office/powerpoint/2010/main" val="3030563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203"/>
          <a:stretch/>
        </p:blipFill>
        <p:spPr>
          <a:xfrm>
            <a:off x="0" y="0"/>
            <a:ext cx="12192000" cy="6100011"/>
          </a:xfrm>
          <a:prstGeom prst="rect">
            <a:avLst/>
          </a:prstGeom>
        </p:spPr>
      </p:pic>
    </p:spTree>
    <p:extLst>
      <p:ext uri="{BB962C8B-B14F-4D97-AF65-F5344CB8AC3E}">
        <p14:creationId xmlns:p14="http://schemas.microsoft.com/office/powerpoint/2010/main" val="1534142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33738" y="448916"/>
            <a:ext cx="8724525" cy="3638550"/>
            <a:chOff x="2092322" y="1163898"/>
            <a:chExt cx="8724525" cy="363855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2" y="1163898"/>
              <a:ext cx="3638550" cy="3638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97" y="1163898"/>
              <a:ext cx="3638550" cy="3638550"/>
            </a:xfrm>
            <a:prstGeom prst="rect">
              <a:avLst/>
            </a:prstGeom>
          </p:spPr>
        </p:pic>
      </p:grpSp>
      <p:sp>
        <p:nvSpPr>
          <p:cNvPr id="5" name="TextBox 4"/>
          <p:cNvSpPr txBox="1"/>
          <p:nvPr/>
        </p:nvSpPr>
        <p:spPr>
          <a:xfrm>
            <a:off x="1733738" y="4087466"/>
            <a:ext cx="3638550" cy="1400383"/>
          </a:xfrm>
          <a:prstGeom prst="rect">
            <a:avLst/>
          </a:prstGeom>
          <a:noFill/>
        </p:spPr>
        <p:txBody>
          <a:bodyPr wrap="square" rtlCol="0">
            <a:spAutoFit/>
          </a:bodyPr>
          <a:lstStyle/>
          <a:p>
            <a:pPr algn="ctr"/>
            <a:r>
              <a:rPr lang="en-US" sz="2400" dirty="0"/>
              <a:t>Jack Warner</a:t>
            </a:r>
          </a:p>
          <a:p>
            <a:pPr algn="ctr"/>
            <a:endParaRPr lang="en-US" sz="1400" dirty="0"/>
          </a:p>
          <a:p>
            <a:pPr>
              <a:spcAft>
                <a:spcPts val="600"/>
              </a:spcAft>
            </a:pPr>
            <a:r>
              <a:rPr lang="en-US" sz="1400" dirty="0"/>
              <a:t>jack.warner@parivedasolutions.com</a:t>
            </a:r>
          </a:p>
          <a:p>
            <a:r>
              <a:rPr lang="en-US" sz="1400" dirty="0"/>
              <a:t>     /</a:t>
            </a:r>
            <a:r>
              <a:rPr lang="en-US" sz="1400" dirty="0" err="1"/>
              <a:t>jackwarner</a:t>
            </a:r>
            <a:endParaRPr lang="en-US" sz="1400" dirty="0"/>
          </a:p>
          <a:p>
            <a:pPr algn="ctr"/>
            <a:endParaRPr lang="en-US" sz="1400" dirty="0"/>
          </a:p>
        </p:txBody>
      </p:sp>
      <p:sp>
        <p:nvSpPr>
          <p:cNvPr id="6" name="TextBox 5"/>
          <p:cNvSpPr txBox="1"/>
          <p:nvPr/>
        </p:nvSpPr>
        <p:spPr>
          <a:xfrm>
            <a:off x="6819713" y="4087466"/>
            <a:ext cx="3638550" cy="1184940"/>
          </a:xfrm>
          <a:prstGeom prst="rect">
            <a:avLst/>
          </a:prstGeom>
          <a:noFill/>
        </p:spPr>
        <p:txBody>
          <a:bodyPr wrap="square" rtlCol="0">
            <a:spAutoFit/>
          </a:bodyPr>
          <a:lstStyle/>
          <a:p>
            <a:pPr algn="ctr"/>
            <a:r>
              <a:rPr lang="en-US" sz="2400" dirty="0"/>
              <a:t>Phillip Manwaring</a:t>
            </a:r>
          </a:p>
          <a:p>
            <a:pPr algn="ctr"/>
            <a:endParaRPr lang="en-US" sz="1400" dirty="0"/>
          </a:p>
          <a:p>
            <a:pPr>
              <a:spcAft>
                <a:spcPts val="600"/>
              </a:spcAft>
            </a:pPr>
            <a:r>
              <a:rPr lang="en-US" sz="1400" dirty="0"/>
              <a:t>phillip.manwaring@parivedasolutions.com</a:t>
            </a:r>
          </a:p>
          <a:p>
            <a:r>
              <a:rPr lang="en-US" sz="1400" dirty="0"/>
              <a:t>     /</a:t>
            </a:r>
            <a:r>
              <a:rPr lang="en-US" sz="1400" dirty="0" err="1"/>
              <a:t>manwaring</a:t>
            </a:r>
            <a:endParaRPr lang="en-US" sz="1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6819713" y="4961111"/>
            <a:ext cx="279888" cy="2777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1733738" y="4961111"/>
            <a:ext cx="279888" cy="277711"/>
          </a:xfrm>
          <a:prstGeom prst="rect">
            <a:avLst/>
          </a:prstGeom>
        </p:spPr>
      </p:pic>
    </p:spTree>
    <p:extLst>
      <p:ext uri="{BB962C8B-B14F-4D97-AF65-F5344CB8AC3E}">
        <p14:creationId xmlns:p14="http://schemas.microsoft.com/office/powerpoint/2010/main" val="1073402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1286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211" y="0"/>
            <a:ext cx="8167578" cy="6128613"/>
          </a:xfrm>
          <a:prstGeom prst="rect">
            <a:avLst/>
          </a:prstGeom>
        </p:spPr>
      </p:pic>
    </p:spTree>
    <p:extLst>
      <p:ext uri="{BB962C8B-B14F-4D97-AF65-F5344CB8AC3E}">
        <p14:creationId xmlns:p14="http://schemas.microsoft.com/office/powerpoint/2010/main" val="639266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3115936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436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4950747"/>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397" y="1069476"/>
            <a:ext cx="914400" cy="914400"/>
          </a:xfrm>
          <a:prstGeom prst="rect">
            <a:avLst/>
          </a:prstGeom>
        </p:spPr>
      </p:pic>
      <p:pic>
        <p:nvPicPr>
          <p:cNvPr id="19" name="Graphic 18"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5797" y="1069475"/>
            <a:ext cx="914400" cy="914400"/>
          </a:xfrm>
          <a:prstGeom prst="rect">
            <a:avLst/>
          </a:prstGeom>
        </p:spPr>
      </p:pic>
      <p:pic>
        <p:nvPicPr>
          <p:cNvPr id="20" name="Graphic 19"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21" y="1707424"/>
            <a:ext cx="914400" cy="914400"/>
          </a:xfrm>
          <a:prstGeom prst="rect">
            <a:avLst/>
          </a:prstGeom>
        </p:spPr>
      </p:pic>
      <p:pic>
        <p:nvPicPr>
          <p:cNvPr id="21" name="Graphic 20"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4962" y="1707424"/>
            <a:ext cx="914400" cy="914400"/>
          </a:xfrm>
          <a:prstGeom prst="rect">
            <a:avLst/>
          </a:prstGeom>
        </p:spPr>
      </p:pic>
      <p:pic>
        <p:nvPicPr>
          <p:cNvPr id="22" name="Graphic 21"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3114" y="1707424"/>
            <a:ext cx="914400" cy="914400"/>
          </a:xfrm>
          <a:prstGeom prst="rect">
            <a:avLst/>
          </a:prstGeom>
        </p:spPr>
      </p:pic>
      <p:pic>
        <p:nvPicPr>
          <p:cNvPr id="23" name="Graphic 22"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0197" y="1069475"/>
            <a:ext cx="914400" cy="914400"/>
          </a:xfrm>
          <a:prstGeom prst="rect">
            <a:avLst/>
          </a:prstGeom>
        </p:spPr>
      </p:pic>
      <p:pic>
        <p:nvPicPr>
          <p:cNvPr id="30" name="Graphic 29" descr="Craw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699800">
            <a:off x="3753342" y="336106"/>
            <a:ext cx="1285744" cy="1285744"/>
          </a:xfrm>
          <a:prstGeom prst="rect">
            <a:avLst/>
          </a:prstGeom>
        </p:spPr>
      </p:pic>
    </p:spTree>
    <p:extLst>
      <p:ext uri="{BB962C8B-B14F-4D97-AF65-F5344CB8AC3E}">
        <p14:creationId xmlns:p14="http://schemas.microsoft.com/office/powerpoint/2010/main" val="142217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372407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Run"/>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39009">
            <a:off x="3299491" y="800695"/>
            <a:ext cx="1373303" cy="1373303"/>
          </a:xfrm>
          <a:prstGeom prst="rect">
            <a:avLst/>
          </a:prstGeom>
        </p:spPr>
      </p:pic>
      <p:pic>
        <p:nvPicPr>
          <p:cNvPr id="34"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2535565"/>
            <a:ext cx="914400" cy="914400"/>
          </a:xfrm>
          <a:prstGeom prst="rect">
            <a:avLst/>
          </a:prstGeom>
        </p:spPr>
      </p:pic>
      <p:pic>
        <p:nvPicPr>
          <p:cNvPr id="35"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3444891"/>
            <a:ext cx="914400" cy="914400"/>
          </a:xfrm>
          <a:prstGeom prst="rect">
            <a:avLst/>
          </a:prstGeom>
        </p:spPr>
      </p:pic>
      <p:pic>
        <p:nvPicPr>
          <p:cNvPr id="36"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2533028"/>
            <a:ext cx="914400" cy="914400"/>
          </a:xfrm>
          <a:prstGeom prst="rect">
            <a:avLst/>
          </a:prstGeom>
        </p:spPr>
      </p:pic>
      <p:pic>
        <p:nvPicPr>
          <p:cNvPr id="37"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3442354"/>
            <a:ext cx="914400" cy="914400"/>
          </a:xfrm>
          <a:prstGeom prst="rect">
            <a:avLst/>
          </a:prstGeom>
        </p:spPr>
      </p:pic>
      <p:pic>
        <p:nvPicPr>
          <p:cNvPr id="38"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2533028"/>
            <a:ext cx="914400" cy="914400"/>
          </a:xfrm>
          <a:prstGeom prst="rect">
            <a:avLst/>
          </a:prstGeom>
        </p:spPr>
      </p:pic>
      <p:pic>
        <p:nvPicPr>
          <p:cNvPr id="39"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3442354"/>
            <a:ext cx="914400" cy="914400"/>
          </a:xfrm>
          <a:prstGeom prst="rect">
            <a:avLst/>
          </a:prstGeom>
        </p:spPr>
      </p:pic>
      <p:pic>
        <p:nvPicPr>
          <p:cNvPr id="40" name="Graphic 39" descr="Danc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84224" flipH="1">
            <a:off x="6876857" y="3085696"/>
            <a:ext cx="1803448" cy="1803448"/>
          </a:xfrm>
          <a:prstGeom prst="rect">
            <a:avLst/>
          </a:prstGeom>
        </p:spPr>
      </p:pic>
    </p:spTree>
    <p:extLst>
      <p:ext uri="{BB962C8B-B14F-4D97-AF65-F5344CB8AC3E}">
        <p14:creationId xmlns:p14="http://schemas.microsoft.com/office/powerpoint/2010/main" val="13480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0634" b="12335"/>
          <a:stretch/>
        </p:blipFill>
        <p:spPr>
          <a:xfrm>
            <a:off x="0" y="0"/>
            <a:ext cx="12192000" cy="6129338"/>
          </a:xfrm>
          <a:prstGeom prst="rect">
            <a:avLst/>
          </a:prstGeom>
        </p:spPr>
      </p:pic>
      <p:pic>
        <p:nvPicPr>
          <p:cNvPr id="7" name="Graphic 6" descr="Hi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6855" y="56513"/>
            <a:ext cx="1486443" cy="1486443"/>
          </a:xfrm>
          <a:prstGeom prst="rect">
            <a:avLst/>
          </a:prstGeom>
        </p:spPr>
      </p:pic>
      <p:pic>
        <p:nvPicPr>
          <p:cNvPr id="9" name="Graphic 8"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564752" y="480199"/>
            <a:ext cx="914400" cy="914400"/>
          </a:xfrm>
          <a:prstGeom prst="rect">
            <a:avLst/>
          </a:prstGeom>
        </p:spPr>
      </p:pic>
      <p:pic>
        <p:nvPicPr>
          <p:cNvPr id="11" name="Graphic 10" descr="Marke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6226" y="2804570"/>
            <a:ext cx="1486443" cy="1486443"/>
          </a:xfrm>
          <a:prstGeom prst="rect">
            <a:avLst/>
          </a:prstGeom>
        </p:spPr>
      </p:pic>
      <p:pic>
        <p:nvPicPr>
          <p:cNvPr id="14" name="Graphic 13"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200500">
            <a:off x="4515540" y="573362"/>
            <a:ext cx="914400" cy="914400"/>
          </a:xfrm>
          <a:prstGeom prst="rect">
            <a:avLst/>
          </a:prstGeom>
        </p:spPr>
      </p:pic>
      <p:pic>
        <p:nvPicPr>
          <p:cNvPr id="15" name="Graphic 14"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942509">
            <a:off x="5356047" y="1036113"/>
            <a:ext cx="914400" cy="914400"/>
          </a:xfrm>
          <a:prstGeom prst="rect">
            <a:avLst/>
          </a:prstGeom>
        </p:spPr>
      </p:pic>
      <p:pic>
        <p:nvPicPr>
          <p:cNvPr id="16" name="Graphic 15"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483535">
            <a:off x="6075761" y="1739452"/>
            <a:ext cx="914400" cy="914400"/>
          </a:xfrm>
          <a:prstGeom prst="rect">
            <a:avLst/>
          </a:prstGeom>
        </p:spPr>
      </p:pic>
      <p:pic>
        <p:nvPicPr>
          <p:cNvPr id="17" name="Graphic 16"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40667">
            <a:off x="6788992" y="2468067"/>
            <a:ext cx="914400" cy="914400"/>
          </a:xfrm>
          <a:prstGeom prst="rect">
            <a:avLst/>
          </a:prstGeom>
        </p:spPr>
      </p:pic>
      <p:pic>
        <p:nvPicPr>
          <p:cNvPr id="18" name="Graphic 17"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973972">
            <a:off x="7351686" y="3219671"/>
            <a:ext cx="914400" cy="914400"/>
          </a:xfrm>
          <a:prstGeom prst="rect">
            <a:avLst/>
          </a:prstGeom>
        </p:spPr>
      </p:pic>
    </p:spTree>
    <p:extLst>
      <p:ext uri="{BB962C8B-B14F-4D97-AF65-F5344CB8AC3E}">
        <p14:creationId xmlns:p14="http://schemas.microsoft.com/office/powerpoint/2010/main" val="2186339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01" y="403286"/>
            <a:ext cx="3742451" cy="9655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398" y="724497"/>
            <a:ext cx="6225843" cy="8778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67" y="5180618"/>
            <a:ext cx="5446229" cy="81268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663" y="2301883"/>
            <a:ext cx="3976184" cy="13022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5034" y="4045893"/>
            <a:ext cx="3003399" cy="182006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9620" y="3371721"/>
            <a:ext cx="4327699" cy="15633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167" y="1974313"/>
            <a:ext cx="6955573" cy="1154625"/>
          </a:xfrm>
          <a:prstGeom prst="rect">
            <a:avLst/>
          </a:prstGeom>
        </p:spPr>
      </p:pic>
    </p:spTree>
    <p:extLst>
      <p:ext uri="{BB962C8B-B14F-4D97-AF65-F5344CB8AC3E}">
        <p14:creationId xmlns:p14="http://schemas.microsoft.com/office/powerpoint/2010/main" val="1604661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22959" r="24553" b="21407"/>
          <a:stretch/>
        </p:blipFill>
        <p:spPr>
          <a:xfrm>
            <a:off x="3468386" y="0"/>
            <a:ext cx="5255228" cy="6080322"/>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153430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Your business </a:t>
            </a:r>
            <a:br>
              <a:rPr lang="en-US" sz="8000" dirty="0"/>
            </a:br>
            <a:r>
              <a:rPr lang="en-US" sz="8000" dirty="0"/>
              <a:t>doesn’t have</a:t>
            </a:r>
            <a:br>
              <a:rPr lang="en-US" sz="8000" dirty="0"/>
            </a:br>
            <a:r>
              <a:rPr lang="en-US" sz="8000" dirty="0"/>
              <a:t>technology problems</a:t>
            </a:r>
          </a:p>
        </p:txBody>
      </p:sp>
    </p:spTree>
    <p:extLst>
      <p:ext uri="{BB962C8B-B14F-4D97-AF65-F5344CB8AC3E}">
        <p14:creationId xmlns:p14="http://schemas.microsoft.com/office/powerpoint/2010/main" val="43058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462"/>
          <a:stretch/>
        </p:blipFill>
        <p:spPr>
          <a:xfrm>
            <a:off x="0" y="0"/>
            <a:ext cx="12192000" cy="6139713"/>
          </a:xfrm>
          <a:prstGeom prst="rect">
            <a:avLst/>
          </a:prstGeom>
        </p:spPr>
      </p:pic>
    </p:spTree>
    <p:extLst>
      <p:ext uri="{BB962C8B-B14F-4D97-AF65-F5344CB8AC3E}">
        <p14:creationId xmlns:p14="http://schemas.microsoft.com/office/powerpoint/2010/main" val="125859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474" b="2027"/>
          <a:stretch/>
        </p:blipFill>
        <p:spPr>
          <a:xfrm>
            <a:off x="0" y="-10633"/>
            <a:ext cx="12192000" cy="6134986"/>
          </a:xfrm>
          <a:prstGeom prst="rect">
            <a:avLst/>
          </a:prstGeom>
        </p:spPr>
      </p:pic>
    </p:spTree>
    <p:extLst>
      <p:ext uri="{BB962C8B-B14F-4D97-AF65-F5344CB8AC3E}">
        <p14:creationId xmlns:p14="http://schemas.microsoft.com/office/powerpoint/2010/main" val="332805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0" y="0"/>
            <a:ext cx="12192000" cy="6124353"/>
          </a:xfrm>
          <a:prstGeom prst="rect">
            <a:avLst/>
          </a:prstGeom>
        </p:spPr>
      </p:pic>
    </p:spTree>
    <p:extLst>
      <p:ext uri="{BB962C8B-B14F-4D97-AF65-F5344CB8AC3E}">
        <p14:creationId xmlns:p14="http://schemas.microsoft.com/office/powerpoint/2010/main" val="211235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still have problems</a:t>
            </a:r>
          </a:p>
        </p:txBody>
      </p:sp>
    </p:spTree>
    <p:extLst>
      <p:ext uri="{BB962C8B-B14F-4D97-AF65-F5344CB8AC3E}">
        <p14:creationId xmlns:p14="http://schemas.microsoft.com/office/powerpoint/2010/main" val="68287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03" b="6250"/>
          <a:stretch/>
        </p:blipFill>
        <p:spPr>
          <a:xfrm>
            <a:off x="0" y="0"/>
            <a:ext cx="12192000" cy="6140450"/>
          </a:xfrm>
          <a:prstGeom prst="rect">
            <a:avLst/>
          </a:prstGeom>
        </p:spPr>
      </p:pic>
    </p:spTree>
    <p:extLst>
      <p:ext uri="{BB962C8B-B14F-4D97-AF65-F5344CB8AC3E}">
        <p14:creationId xmlns:p14="http://schemas.microsoft.com/office/powerpoint/2010/main" val="106751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2387</TotalTime>
  <Words>1819</Words>
  <Application>Microsoft Office PowerPoint</Application>
  <PresentationFormat>Widescreen</PresentationFormat>
  <Paragraphs>250</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Gabriola</vt:lpstr>
      <vt:lpstr>Lucida Handwriting</vt:lpstr>
      <vt:lpstr>Mangal</vt:lpstr>
      <vt:lpstr>Office Theme</vt:lpstr>
      <vt:lpstr>PowerPoint Presentation</vt:lpstr>
      <vt:lpstr>Serverless Going beyond the obvious</vt:lpstr>
      <vt:lpstr>PowerPoint Presentation</vt:lpstr>
      <vt:lpstr>Your business  doesn’t have technology problems</vt:lpstr>
      <vt:lpstr>PowerPoint Presentation</vt:lpstr>
      <vt:lpstr>PowerPoint Presentation</vt:lpstr>
      <vt:lpstr>PowerPoint Presentation</vt:lpstr>
      <vt:lpstr>You still have problems</vt:lpstr>
      <vt:lpstr>PowerPoint Presentation</vt:lpstr>
      <vt:lpstr>PowerPoint Presentation</vt:lpstr>
      <vt:lpstr>PowerPoint Presentation</vt:lpstr>
      <vt:lpstr>You don’t have technology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Small, product focused teams</vt:lpstr>
      <vt:lpstr>PowerPoint Presentation</vt:lpstr>
      <vt:lpstr>PowerPoint Presentation</vt:lpstr>
      <vt:lpstr>Faster Time-to-Market</vt:lpstr>
      <vt:lpstr>PowerPoint Presentation</vt:lpstr>
      <vt:lpstr>Data driven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Manwaring</dc:creator>
  <cp:lastModifiedBy>Phillip Manwaring</cp:lastModifiedBy>
  <cp:revision>523</cp:revision>
  <cp:lastPrinted>2017-03-19T21:51:54Z</cp:lastPrinted>
  <dcterms:created xsi:type="dcterms:W3CDTF">2017-02-16T16:12:13Z</dcterms:created>
  <dcterms:modified xsi:type="dcterms:W3CDTF">2017-03-20T02:16:23Z</dcterms:modified>
</cp:coreProperties>
</file>